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16140912" r:id="rId3"/>
    <p:sldId id="16140799" r:id="rId4"/>
    <p:sldId id="16140791" r:id="rId6"/>
    <p:sldId id="16140875" r:id="rId7"/>
    <p:sldId id="16140874" r:id="rId8"/>
    <p:sldId id="16141334" r:id="rId9"/>
    <p:sldId id="16141323" r:id="rId10"/>
    <p:sldId id="16141136" r:id="rId11"/>
    <p:sldId id="16141135" r:id="rId12"/>
    <p:sldId id="16141324" r:id="rId13"/>
    <p:sldId id="16140836" r:id="rId14"/>
    <p:sldId id="16140842" r:id="rId15"/>
    <p:sldId id="16140802" r:id="rId16"/>
    <p:sldId id="16140678" r:id="rId17"/>
    <p:sldId id="16141346" r:id="rId18"/>
    <p:sldId id="16141347" r:id="rId19"/>
    <p:sldId id="16141366" r:id="rId20"/>
    <p:sldId id="16141348" r:id="rId21"/>
    <p:sldId id="16141349" r:id="rId22"/>
    <p:sldId id="16141350" r:id="rId23"/>
    <p:sldId id="16141351" r:id="rId24"/>
    <p:sldId id="16141352" r:id="rId25"/>
    <p:sldId id="16141353" r:id="rId26"/>
    <p:sldId id="16141354" r:id="rId27"/>
    <p:sldId id="16141355" r:id="rId28"/>
    <p:sldId id="16141356" r:id="rId29"/>
    <p:sldId id="16141357" r:id="rId30"/>
    <p:sldId id="16141358" r:id="rId31"/>
    <p:sldId id="16141359" r:id="rId32"/>
    <p:sldId id="16141360" r:id="rId33"/>
    <p:sldId id="16141361" r:id="rId34"/>
    <p:sldId id="16141362" r:id="rId35"/>
    <p:sldId id="16141363" r:id="rId36"/>
    <p:sldId id="16141364" r:id="rId37"/>
    <p:sldId id="16141365" r:id="rId38"/>
  </p:sldIdLst>
  <p:sldSz cx="12192000" cy="6858000"/>
  <p:notesSz cx="7103745" cy="10234295"/>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DEEBF7"/>
    <a:srgbClr val="E2F0D9"/>
    <a:srgbClr val="A9D18E"/>
    <a:srgbClr val="648F85"/>
    <a:srgbClr val="C5E0B4"/>
    <a:srgbClr val="8FAADC"/>
    <a:srgbClr val="FFE699"/>
    <a:srgbClr val="598F85"/>
    <a:srgbClr val="649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1" autoAdjust="0"/>
    <p:restoredTop sz="83747"/>
  </p:normalViewPr>
  <p:slideViewPr>
    <p:cSldViewPr snapToGrid="0">
      <p:cViewPr varScale="1">
        <p:scale>
          <a:sx n="100" d="100"/>
          <a:sy n="100" d="100"/>
        </p:scale>
        <p:origin x="848" y="176"/>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2" Type="http://schemas.openxmlformats.org/officeDocument/2006/relationships/tags" Target="tags/tag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CA6AE16B-C0C2-6247-8F14-AD3AF01492EF}"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A04019B9-4416-CF40-A3C2-7CE30E39EDE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zhuanlan.zhihu.com</a:t>
            </a:r>
            <a:r>
              <a:rPr kumimoji="1" lang="en-US" altLang="zh-CN" dirty="0"/>
              <a:t>/p/368870275?utm_id=0</a:t>
            </a:r>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zhuanlan.zhihu.com</a:t>
            </a:r>
            <a:r>
              <a:rPr kumimoji="1" lang="en-US" altLang="zh-CN" dirty="0"/>
              <a:t>/p/368870275?utm_id=0</a:t>
            </a:r>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幻灯片图像占位符 1"/>
          <p:cNvSpPr>
            <a:spLocks noGrp="1" noRot="1" noChangeAspect="1"/>
          </p:cNvSpPr>
          <p:nvPr>
            <p:ph type="sldImg" idx="2"/>
          </p:nvPr>
        </p:nvSpPr>
        <p:spPr/>
      </p:sp>
      <p:sp>
        <p:nvSpPr>
          <p:cNvPr id="1048596" name="文本占位符 2"/>
          <p:cNvSpPr>
            <a:spLocks noGrp="1"/>
          </p:cNvSpPr>
          <p:nvPr>
            <p:ph type="body" idx="3"/>
          </p:nvPr>
        </p:nvSpPr>
        <p:spPr/>
        <p:txBody>
          <a:bodyPr/>
          <a:lstStyle/>
          <a:p>
            <a:endParaRPr kumimoji="1" lang="zh-CN" altLang="en-US" sz="16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zhuanlan.zhihu.com</a:t>
            </a:r>
            <a:r>
              <a:rPr kumimoji="1" lang="en-US" altLang="zh-CN" dirty="0"/>
              <a:t>/p/368870275?utm_id=0</a:t>
            </a:r>
            <a:endParaRPr kumimoji="1" lang="zh-CN" altLang="en-US" dirty="0"/>
          </a:p>
        </p:txBody>
      </p:sp>
      <p:sp>
        <p:nvSpPr>
          <p:cNvPr id="4" name="灯片编号占位符 3"/>
          <p:cNvSpPr>
            <a:spLocks noGrp="1"/>
          </p:cNvSpPr>
          <p:nvPr>
            <p:ph type="sldNum" sz="quarter" idx="5"/>
          </p:nvPr>
        </p:nvSpPr>
        <p:spPr/>
        <p:txBody>
          <a:bodyPr/>
          <a:lstStyle/>
          <a:p>
            <a:fld id="{A04019B9-4416-CF40-A3C2-7CE30E39EDE6}"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showMasterSp="0">
  <p:cSld name="1_目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6" name="image.png" descr="image.png"/>
          <p:cNvPicPr>
            <a:picLocks noChangeAspect="1"/>
          </p:cNvPicPr>
          <p:nvPr/>
        </p:nvPicPr>
        <p:blipFill>
          <a:blip r:embed="rId3">
            <a:alphaModFix amt="20000"/>
          </a:blip>
          <a:stretch>
            <a:fillRect/>
          </a:stretch>
        </p:blipFill>
        <p:spPr>
          <a:xfrm rot="6798195">
            <a:off x="-1153318" y="-742156"/>
            <a:ext cx="9323388" cy="10594976"/>
          </a:xfrm>
          <a:prstGeom prst="rect">
            <a:avLst/>
          </a:prstGeom>
          <a:ln w="12700">
            <a:miter lim="400000"/>
            <a:headEnd/>
            <a:tailEnd/>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6399000" advClick="0"/>
    </mc:Choice>
    <mc:Fallback>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内容占位符 2"/>
          <p:cNvSpPr>
            <a:spLocks noGrp="1"/>
          </p:cNvSpPr>
          <p:nvPr>
            <p:ph sz="quarter" idx="10"/>
          </p:nvPr>
        </p:nvSpPr>
        <p:spPr>
          <a:xfrm>
            <a:off x="357672" y="1404423"/>
            <a:ext cx="11546897" cy="4539176"/>
          </a:xfrm>
          <a:prstGeom prst="rect">
            <a:avLst/>
          </a:prstGeom>
        </p:spPr>
        <p:txBody>
          <a:bodyPr>
            <a:normAutofit/>
          </a:bodyPr>
          <a:lstStyle>
            <a:lvl1pPr marL="228600" indent="-372745">
              <a:lnSpc>
                <a:spcPct val="125000"/>
              </a:lnSpc>
              <a:buClr>
                <a:schemeClr val="accent5"/>
              </a:buClr>
              <a:buSzPct val="80000"/>
              <a:buFont typeface="Wingdings" panose="05000000000000000000" pitchFamily="2" charset="2"/>
              <a:buChar char="n"/>
              <a:defRPr sz="3200" b="0">
                <a:latin typeface="微软雅黑" panose="020B0503020204020204" pitchFamily="34" charset="-122"/>
                <a:ea typeface="微软雅黑" panose="020B0503020204020204" pitchFamily="34" charset="-122"/>
              </a:defRPr>
            </a:lvl1pPr>
            <a:lvl2pPr marL="685800" indent="-372745">
              <a:lnSpc>
                <a:spcPct val="125000"/>
              </a:lnSpc>
              <a:buClr>
                <a:schemeClr val="accent5"/>
              </a:buClr>
              <a:buSzPct val="80000"/>
              <a:buFont typeface="Wingdings" panose="05000000000000000000" pitchFamily="2" charset="2"/>
              <a:buChar char="p"/>
              <a:defRPr sz="2400" b="0">
                <a:latin typeface="微软雅黑" panose="020B0503020204020204" pitchFamily="34" charset="-122"/>
                <a:ea typeface="微软雅黑" panose="020B0503020204020204" pitchFamily="34" charset="-122"/>
              </a:defRPr>
            </a:lvl2pPr>
            <a:lvl3pPr marL="1143000" indent="-372745">
              <a:lnSpc>
                <a:spcPct val="125000"/>
              </a:lnSpc>
              <a:buClr>
                <a:schemeClr val="accent5"/>
              </a:buClr>
              <a:buSzPct val="80000"/>
              <a:buFont typeface="Wingdings" panose="05000000000000000000" pitchFamily="2" charset="2"/>
              <a:buChar char="n"/>
              <a:defRPr sz="2000" b="0">
                <a:latin typeface="微软雅黑" panose="020B0503020204020204" pitchFamily="34" charset="-122"/>
                <a:ea typeface="微软雅黑" panose="020B0503020204020204" pitchFamily="34" charset="-122"/>
              </a:defRPr>
            </a:lvl3pPr>
            <a:lvl4pPr marL="1600200" indent="-372745">
              <a:lnSpc>
                <a:spcPct val="125000"/>
              </a:lnSpc>
              <a:buClr>
                <a:schemeClr val="accent5"/>
              </a:buClr>
              <a:buSzPct val="80000"/>
              <a:buFont typeface="Wingdings" panose="05000000000000000000" pitchFamily="2" charset="2"/>
              <a:buChar char="p"/>
              <a:defRPr sz="1800" b="0">
                <a:latin typeface="微软雅黑" panose="020B0503020204020204" pitchFamily="34" charset="-122"/>
                <a:ea typeface="微软雅黑" panose="020B0503020204020204" pitchFamily="34" charset="-122"/>
              </a:defRPr>
            </a:lvl4pPr>
            <a:lvl5pPr marL="2057400" indent="-372745">
              <a:lnSpc>
                <a:spcPct val="125000"/>
              </a:lnSpc>
              <a:buClr>
                <a:schemeClr val="accent5"/>
              </a:buClr>
              <a:buSzPct val="80000"/>
              <a:buFont typeface="Wingdings" panose="05000000000000000000" pitchFamily="2" charset="2"/>
              <a:buChar char="n"/>
              <a:defRPr sz="1400" b="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标题 2"/>
          <p:cNvSpPr>
            <a:spLocks noGrp="1"/>
          </p:cNvSpPr>
          <p:nvPr>
            <p:ph type="title"/>
          </p:nvPr>
        </p:nvSpPr>
        <p:spPr>
          <a:xfrm>
            <a:off x="357673" y="166255"/>
            <a:ext cx="11546897" cy="914400"/>
          </a:xfrm>
          <a:prstGeom prst="rect">
            <a:avLst/>
          </a:prstGeom>
        </p:spPr>
        <p:txBody>
          <a:bodyPr>
            <a:normAutofit/>
          </a:bodyPr>
          <a:lstStyle>
            <a:lvl1pPr algn="ctr">
              <a:defRPr sz="4000" b="1">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1-封面备份 5"/>
          <p:cNvPicPr>
            <a:picLocks noChangeAspect="1"/>
          </p:cNvPicPr>
          <p:nvPr/>
        </p:nvPicPr>
        <p:blipFill>
          <a:blip r:embed="rId1"/>
          <a:stretch>
            <a:fillRect/>
          </a:stretch>
        </p:blipFill>
        <p:spPr>
          <a:xfrm>
            <a:off x="0" y="0"/>
            <a:ext cx="12192000" cy="6858000"/>
          </a:xfrm>
          <a:prstGeom prst="rect">
            <a:avLst/>
          </a:prstGeom>
        </p:spPr>
      </p:pic>
      <p:sp>
        <p:nvSpPr>
          <p:cNvPr id="11" name="文本框 10"/>
          <p:cNvSpPr txBox="1"/>
          <p:nvPr/>
        </p:nvSpPr>
        <p:spPr>
          <a:xfrm>
            <a:off x="-1" y="2473750"/>
            <a:ext cx="10047249" cy="1184262"/>
          </a:xfrm>
          <a:prstGeom prst="rect">
            <a:avLst/>
          </a:prstGeom>
          <a:solidFill>
            <a:srgbClr val="000A30">
              <a:alpha val="83137"/>
            </a:srgbClr>
          </a:solidFill>
        </p:spPr>
        <p:txBody>
          <a:bodyPr wrap="square" rtlCol="0" anchor="ctr">
            <a:noAutofit/>
          </a:bodyPr>
          <a:lstStyle/>
          <a:p>
            <a:pPr algn="ctr"/>
            <a:r>
              <a:rPr lang="en-US" altLang="zh-CN" sz="4200" b="1" dirty="0">
                <a:solidFill>
                  <a:schemeClr val="bg1"/>
                </a:solidFill>
                <a:latin typeface="PingFang SC Semibold" panose="020B0400000000000000" charset="-122"/>
                <a:ea typeface="PingFang SC Semibold" panose="020B0400000000000000" charset="-122"/>
              </a:rPr>
              <a:t>GEMM</a:t>
            </a:r>
            <a:r>
              <a:rPr lang="zh-CN" altLang="en-US" sz="4200" b="1" dirty="0">
                <a:solidFill>
                  <a:schemeClr val="bg1"/>
                </a:solidFill>
                <a:latin typeface="PingFang SC Semibold" panose="020B0400000000000000" charset="-122"/>
                <a:ea typeface="PingFang SC Semibold" panose="020B0400000000000000" charset="-122"/>
              </a:rPr>
              <a:t>（通用矩阵乘）优化</a:t>
            </a:r>
            <a:r>
              <a:rPr lang="en-US" altLang="zh-CN" sz="4200" b="1" dirty="0">
                <a:solidFill>
                  <a:schemeClr val="bg1"/>
                </a:solidFill>
                <a:latin typeface="PingFang SC Semibold" panose="020B0400000000000000" charset="-122"/>
                <a:ea typeface="PingFang SC Semibold" panose="020B0400000000000000" charset="-122"/>
              </a:rPr>
              <a:t>-CPU</a:t>
            </a:r>
            <a:r>
              <a:rPr lang="zh-CN" altLang="en-US" sz="4200" b="1" dirty="0">
                <a:solidFill>
                  <a:schemeClr val="bg1"/>
                </a:solidFill>
                <a:latin typeface="PingFang SC Semibold" panose="020B0400000000000000" charset="-122"/>
                <a:ea typeface="PingFang SC Semibold" panose="020B0400000000000000" charset="-122"/>
              </a:rPr>
              <a:t>层面</a:t>
            </a:r>
            <a:endParaRPr lang="zh-CN" altLang="en-US" sz="4200" b="1" dirty="0">
              <a:solidFill>
                <a:schemeClr val="bg1"/>
              </a:solidFill>
              <a:latin typeface="PingFang SC Semibold" panose="020B0400000000000000" charset="-122"/>
              <a:ea typeface="PingFang SC Semibold" panose="020B0400000000000000"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06" y="313712"/>
            <a:ext cx="4211254" cy="451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 name="矩形 38"/>
          <p:cNvSpPr/>
          <p:nvPr/>
        </p:nvSpPr>
        <p:spPr>
          <a:xfrm>
            <a:off x="10086975" y="5052695"/>
            <a:ext cx="2017395" cy="308610"/>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2</a:t>
            </a:r>
            <a:r>
              <a:rPr lang="en-US" altLang="zh-CN"/>
              <a:t> </a:t>
            </a:r>
            <a:endParaRPr lang="en-US" altLang="zh-CN"/>
          </a:p>
        </p:txBody>
      </p:sp>
      <p:sp>
        <p:nvSpPr>
          <p:cNvPr id="38" name="矩形 37"/>
          <p:cNvSpPr/>
          <p:nvPr/>
        </p:nvSpPr>
        <p:spPr>
          <a:xfrm>
            <a:off x="10086975" y="4656455"/>
            <a:ext cx="2017395" cy="308610"/>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2</a:t>
            </a:r>
            <a:r>
              <a:rPr lang="en-US" altLang="zh-CN"/>
              <a:t> </a:t>
            </a:r>
            <a:endParaRPr lang="en-US" altLang="zh-CN"/>
          </a:p>
        </p:txBody>
      </p:sp>
      <p:sp>
        <p:nvSpPr>
          <p:cNvPr id="37" name="矩形 36"/>
          <p:cNvSpPr/>
          <p:nvPr/>
        </p:nvSpPr>
        <p:spPr>
          <a:xfrm>
            <a:off x="10086975" y="4260215"/>
            <a:ext cx="2017395" cy="308610"/>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21" name="文本框 20"/>
          <p:cNvSpPr txBox="1"/>
          <p:nvPr/>
        </p:nvSpPr>
        <p:spPr>
          <a:xfrm>
            <a:off x="946785" y="365125"/>
            <a:ext cx="7646035" cy="460375"/>
          </a:xfrm>
          <a:prstGeom prst="rect">
            <a:avLst/>
          </a:prstGeom>
          <a:noFill/>
        </p:spPr>
        <p:txBody>
          <a:bodyPr wrap="square" rtlCol="0" anchor="t">
            <a:spAutoFit/>
          </a:bodyPr>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提高</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Cache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命中率策略</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PACK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（以外积计算</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为例）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1"/>
        </p:blipFill>
        <p:spPr>
          <a:xfrm>
            <a:off x="168910" y="1270000"/>
            <a:ext cx="7524115" cy="4228465"/>
          </a:xfrm>
          <a:prstGeom prst="rect">
            <a:avLst/>
          </a:prstGeom>
        </p:spPr>
      </p:pic>
      <p:sp>
        <p:nvSpPr>
          <p:cNvPr id="6" name="文本框 5"/>
          <p:cNvSpPr txBox="1"/>
          <p:nvPr/>
        </p:nvSpPr>
        <p:spPr>
          <a:xfrm>
            <a:off x="7389495" y="1478280"/>
            <a:ext cx="1495425" cy="768985"/>
          </a:xfrm>
          <a:prstGeom prst="rect">
            <a:avLst/>
          </a:prstGeom>
          <a:noFill/>
        </p:spPr>
        <p:txBody>
          <a:bodyPr wrap="square" rtlCol="0">
            <a:noAutofit/>
          </a:bodyPr>
          <a:p>
            <a:r>
              <a:rPr lang="zh-CN" altLang="en-US" sz="4800" b="1"/>
              <a:t>优势</a:t>
            </a:r>
            <a:endParaRPr lang="zh-CN" altLang="en-US" sz="4800" b="1"/>
          </a:p>
        </p:txBody>
      </p:sp>
      <p:sp>
        <p:nvSpPr>
          <p:cNvPr id="11" name="文本框 10"/>
          <p:cNvSpPr txBox="1"/>
          <p:nvPr/>
        </p:nvSpPr>
        <p:spPr>
          <a:xfrm>
            <a:off x="7448550" y="2139950"/>
            <a:ext cx="5095240" cy="906780"/>
          </a:xfrm>
          <a:prstGeom prst="rect">
            <a:avLst/>
          </a:prstGeom>
          <a:noFill/>
        </p:spPr>
        <p:txBody>
          <a:bodyPr wrap="square">
            <a:noAutofit/>
          </a:bodyPr>
          <a:p>
            <a:pPr marL="285750" indent="-285750">
              <a:lnSpc>
                <a:spcPct val="150000"/>
              </a:lnSpc>
              <a:buFont typeface="Wingdings" panose="05000000000000000000" pitchFamily="2" charset="2"/>
              <a:buChar char="p"/>
            </a:pPr>
            <a:r>
              <a:rPr lang="zh-CN" altLang="en-US" dirty="0">
                <a:solidFill>
                  <a:srgbClr val="121212"/>
                </a:solidFill>
                <a:latin typeface="微软雅黑" panose="020B0503020204020204" pitchFamily="34" charset="-122"/>
                <a:ea typeface="微软雅黑" panose="020B0503020204020204" pitchFamily="34" charset="-122"/>
              </a:rPr>
              <a:t>优势：将</a:t>
            </a:r>
            <a:r>
              <a:rPr lang="zh-CN" altLang="en-US" dirty="0">
                <a:solidFill>
                  <a:schemeClr val="tx1"/>
                </a:solidFill>
                <a:latin typeface="微软雅黑" panose="020B0503020204020204" pitchFamily="34" charset="-122"/>
                <a:ea typeface="微软雅黑" panose="020B0503020204020204" pitchFamily="34" charset="-122"/>
              </a:rPr>
              <a:t>非连续访存</a:t>
            </a:r>
            <a:r>
              <a:rPr lang="zh-CN" altLang="en-US" dirty="0">
                <a:solidFill>
                  <a:srgbClr val="121212"/>
                </a:solidFill>
                <a:latin typeface="微软雅黑" panose="020B0503020204020204" pitchFamily="34" charset="-122"/>
                <a:ea typeface="微软雅黑" panose="020B0503020204020204" pitchFamily="34" charset="-122"/>
              </a:rPr>
              <a:t>转化为</a:t>
            </a:r>
            <a:r>
              <a:rPr lang="zh-CN" altLang="en-US" sz="2400" b="1" dirty="0">
                <a:solidFill>
                  <a:srgbClr val="FF0000"/>
                </a:solidFill>
                <a:latin typeface="黑体" panose="02010609060101010101" pitchFamily="49" charset="-122"/>
                <a:ea typeface="黑体" panose="02010609060101010101" pitchFamily="49" charset="-122"/>
              </a:rPr>
              <a:t>连续访存</a:t>
            </a:r>
            <a:endParaRPr lang="zh-CN" altLang="en-US"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324340" y="1727200"/>
            <a:ext cx="1139825" cy="521970"/>
          </a:xfrm>
          <a:prstGeom prst="rect">
            <a:avLst/>
          </a:prstGeom>
          <a:noFill/>
        </p:spPr>
        <p:txBody>
          <a:bodyPr wrap="square" rtlCol="0">
            <a:spAutoFit/>
          </a:bodyPr>
          <a:p>
            <a:r>
              <a:rPr lang="zh-CN" altLang="en-US" sz="2800" b="1"/>
              <a:t>劣势</a:t>
            </a:r>
            <a:endParaRPr lang="zh-CN" altLang="en-US" sz="2800" b="1"/>
          </a:p>
        </p:txBody>
      </p:sp>
      <p:sp>
        <p:nvSpPr>
          <p:cNvPr id="8" name="文本框 7"/>
          <p:cNvSpPr txBox="1"/>
          <p:nvPr/>
        </p:nvSpPr>
        <p:spPr>
          <a:xfrm>
            <a:off x="7448550" y="2680335"/>
            <a:ext cx="4295775" cy="906780"/>
          </a:xfrm>
          <a:prstGeom prst="rect">
            <a:avLst/>
          </a:prstGeom>
          <a:noFill/>
        </p:spPr>
        <p:txBody>
          <a:bodyPr wrap="square">
            <a:noAutofit/>
          </a:bodyPr>
          <a:p>
            <a:pPr marL="285750" indent="-285750">
              <a:lnSpc>
                <a:spcPct val="150000"/>
              </a:lnSpc>
              <a:buFont typeface="Wingdings" panose="05000000000000000000" pitchFamily="2" charset="2"/>
              <a:buChar char="p"/>
            </a:pPr>
            <a:r>
              <a:rPr lang="zh-CN" altLang="en-US" dirty="0">
                <a:solidFill>
                  <a:srgbClr val="121212"/>
                </a:solidFill>
                <a:latin typeface="微软雅黑" panose="020B0503020204020204" pitchFamily="34" charset="-122"/>
                <a:ea typeface="微软雅黑" panose="020B0503020204020204" pitchFamily="34" charset="-122"/>
              </a:rPr>
              <a:t>劣势：额外引入</a:t>
            </a:r>
            <a:r>
              <a:rPr lang="en-US" altLang="zh-CN" dirty="0">
                <a:solidFill>
                  <a:srgbClr val="121212"/>
                </a:solidFill>
                <a:latin typeface="微软雅黑" panose="020B0503020204020204" pitchFamily="34" charset="-122"/>
                <a:ea typeface="微软雅黑" panose="020B0503020204020204" pitchFamily="34" charset="-122"/>
              </a:rPr>
              <a:t> </a:t>
            </a:r>
            <a:r>
              <a:rPr lang="zh-CN" altLang="en-US" dirty="0">
                <a:solidFill>
                  <a:srgbClr val="121212"/>
                </a:solidFill>
                <a:latin typeface="微软雅黑" panose="020B0503020204020204" pitchFamily="34" charset="-122"/>
                <a:ea typeface="微软雅黑" panose="020B0503020204020204" pitchFamily="34" charset="-122"/>
              </a:rPr>
              <a:t>读</a:t>
            </a:r>
            <a:r>
              <a:rPr lang="en-US" altLang="zh-C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写</a:t>
            </a:r>
            <a:r>
              <a:rPr lang="en-US" altLang="zh-CN" dirty="0">
                <a:solidFill>
                  <a:srgbClr val="121212"/>
                </a:solidFill>
                <a:latin typeface="微软雅黑" panose="020B0503020204020204" pitchFamily="34" charset="-122"/>
                <a:ea typeface="微软雅黑" panose="020B0503020204020204" pitchFamily="34" charset="-122"/>
              </a:rPr>
              <a:t> </a:t>
            </a:r>
            <a:r>
              <a:rPr lang="zh-CN" altLang="en-US" dirty="0">
                <a:solidFill>
                  <a:srgbClr val="121212"/>
                </a:solidFill>
                <a:latin typeface="微软雅黑" panose="020B0503020204020204" pitchFamily="34" charset="-122"/>
                <a:ea typeface="微软雅黑" panose="020B0503020204020204" pitchFamily="34" charset="-122"/>
              </a:rPr>
              <a:t>操作</a:t>
            </a:r>
            <a:endParaRPr lang="zh-CN" altLang="en-US" dirty="0">
              <a:solidFill>
                <a:srgbClr val="121212"/>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PACK</a:t>
            </a:r>
            <a:r>
              <a:rPr lang="zh-CN" altLang="en-US" dirty="0">
                <a:solidFill>
                  <a:srgbClr val="121212"/>
                </a:solidFill>
                <a:latin typeface="微软雅黑" panose="020B0503020204020204" pitchFamily="34" charset="-122"/>
                <a:ea typeface="微软雅黑" panose="020B0503020204020204" pitchFamily="34" charset="-122"/>
              </a:rPr>
              <a:t>操作均在</a:t>
            </a:r>
            <a:r>
              <a:rPr lang="en-US" altLang="zh-CN" dirty="0">
                <a:solidFill>
                  <a:srgbClr val="121212"/>
                </a:solidFill>
                <a:latin typeface="微软雅黑" panose="020B0503020204020204" pitchFamily="34" charset="-122"/>
                <a:ea typeface="微软雅黑" panose="020B0503020204020204" pitchFamily="34" charset="-122"/>
              </a:rPr>
              <a:t>cache</a:t>
            </a:r>
            <a:r>
              <a:rPr lang="zh-CN" altLang="en-US" dirty="0">
                <a:solidFill>
                  <a:srgbClr val="121212"/>
                </a:solidFill>
                <a:latin typeface="微软雅黑" panose="020B0503020204020204" pitchFamily="34" charset="-122"/>
                <a:ea typeface="微软雅黑" panose="020B0503020204020204" pitchFamily="34" charset="-122"/>
              </a:rPr>
              <a:t>进行）</a:t>
            </a:r>
            <a:r>
              <a:rPr lang="en-US" altLang="zh-CN" dirty="0">
                <a:solidFill>
                  <a:srgbClr val="121212"/>
                </a:solidFill>
                <a:latin typeface="微软雅黑" panose="020B0503020204020204" pitchFamily="34" charset="-122"/>
                <a:ea typeface="微软雅黑" panose="020B0503020204020204" pitchFamily="34" charset="-122"/>
              </a:rPr>
              <a:t> </a:t>
            </a:r>
            <a:endParaRPr lang="zh-CN" altLang="en-US" dirty="0">
              <a:solidFill>
                <a:srgbClr val="121212"/>
              </a:solidFill>
              <a:latin typeface="微软雅黑" panose="020B0503020204020204" pitchFamily="34" charset="-122"/>
              <a:ea typeface="微软雅黑" panose="020B0503020204020204" pitchFamily="34" charset="-122"/>
            </a:endParaRPr>
          </a:p>
        </p:txBody>
      </p:sp>
      <p:sp>
        <p:nvSpPr>
          <p:cNvPr id="127" name="右箭头 126"/>
          <p:cNvSpPr/>
          <p:nvPr/>
        </p:nvSpPr>
        <p:spPr>
          <a:xfrm rot="5400000">
            <a:off x="9799955" y="3435985"/>
            <a:ext cx="353695" cy="943610"/>
          </a:xfrm>
          <a:prstGeom prst="rightArrow">
            <a:avLst>
              <a:gd name="adj1" fmla="val 50000"/>
              <a:gd name="adj2" fmla="val 48411"/>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0" name="矩形 99"/>
          <p:cNvSpPr/>
          <p:nvPr/>
        </p:nvSpPr>
        <p:spPr>
          <a:xfrm>
            <a:off x="7726680" y="4257040"/>
            <a:ext cx="2016760" cy="308610"/>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102" name="矩形 101"/>
          <p:cNvSpPr/>
          <p:nvPr/>
        </p:nvSpPr>
        <p:spPr>
          <a:xfrm>
            <a:off x="7726045" y="4653915"/>
            <a:ext cx="2017395" cy="31305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   Cacheline 2</a:t>
            </a:r>
            <a:r>
              <a:rPr lang="en-US" altLang="zh-CN"/>
              <a:t> </a:t>
            </a:r>
            <a:endParaRPr lang="en-US" altLang="zh-CN"/>
          </a:p>
        </p:txBody>
      </p:sp>
      <p:sp>
        <p:nvSpPr>
          <p:cNvPr id="17" name="矩形 16"/>
          <p:cNvSpPr/>
          <p:nvPr/>
        </p:nvSpPr>
        <p:spPr>
          <a:xfrm>
            <a:off x="7726045" y="5055235"/>
            <a:ext cx="2017395" cy="31305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   Cacheline 3</a:t>
            </a:r>
            <a:r>
              <a:rPr lang="en-US" altLang="zh-CN"/>
              <a:t> </a:t>
            </a:r>
            <a:endParaRPr lang="en-US" altLang="zh-CN"/>
          </a:p>
        </p:txBody>
      </p:sp>
      <p:sp>
        <p:nvSpPr>
          <p:cNvPr id="73" name="矩形 72"/>
          <p:cNvSpPr/>
          <p:nvPr/>
        </p:nvSpPr>
        <p:spPr>
          <a:xfrm>
            <a:off x="7764780" y="4293235"/>
            <a:ext cx="233680" cy="22161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18" name="矩形 17"/>
          <p:cNvSpPr/>
          <p:nvPr/>
        </p:nvSpPr>
        <p:spPr>
          <a:xfrm>
            <a:off x="7764780" y="4701540"/>
            <a:ext cx="233680" cy="22161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19" name="矩形 18"/>
          <p:cNvSpPr/>
          <p:nvPr/>
        </p:nvSpPr>
        <p:spPr>
          <a:xfrm>
            <a:off x="7764780" y="5093335"/>
            <a:ext cx="233680" cy="22161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0" name="矩形 19"/>
          <p:cNvSpPr/>
          <p:nvPr/>
        </p:nvSpPr>
        <p:spPr>
          <a:xfrm>
            <a:off x="8070215" y="4294505"/>
            <a:ext cx="233680" cy="221615"/>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2" name="矩形 21"/>
          <p:cNvSpPr/>
          <p:nvPr/>
        </p:nvSpPr>
        <p:spPr>
          <a:xfrm>
            <a:off x="8070215" y="4701540"/>
            <a:ext cx="233680" cy="221615"/>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3" name="矩形 22"/>
          <p:cNvSpPr/>
          <p:nvPr/>
        </p:nvSpPr>
        <p:spPr>
          <a:xfrm>
            <a:off x="8070215" y="5096510"/>
            <a:ext cx="233680" cy="221615"/>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4" name="矩形 23"/>
          <p:cNvSpPr/>
          <p:nvPr/>
        </p:nvSpPr>
        <p:spPr>
          <a:xfrm>
            <a:off x="8375650" y="4290060"/>
            <a:ext cx="233680" cy="221615"/>
          </a:xfrm>
          <a:prstGeom prst="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5" name="矩形 24"/>
          <p:cNvSpPr/>
          <p:nvPr/>
        </p:nvSpPr>
        <p:spPr>
          <a:xfrm>
            <a:off x="8375650" y="4699635"/>
            <a:ext cx="233680" cy="221615"/>
          </a:xfrm>
          <a:prstGeom prst="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6" name="矩形 25"/>
          <p:cNvSpPr/>
          <p:nvPr/>
        </p:nvSpPr>
        <p:spPr>
          <a:xfrm>
            <a:off x="8375650" y="5106035"/>
            <a:ext cx="233680" cy="221615"/>
          </a:xfrm>
          <a:prstGeom prst="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8" name="矩形 27"/>
          <p:cNvSpPr/>
          <p:nvPr/>
        </p:nvSpPr>
        <p:spPr>
          <a:xfrm>
            <a:off x="10143490" y="4298315"/>
            <a:ext cx="233680" cy="22161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9" name="矩形 28"/>
          <p:cNvSpPr/>
          <p:nvPr/>
        </p:nvSpPr>
        <p:spPr>
          <a:xfrm>
            <a:off x="10448290" y="4300220"/>
            <a:ext cx="233680" cy="22161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0" name="矩形 29"/>
          <p:cNvSpPr/>
          <p:nvPr/>
        </p:nvSpPr>
        <p:spPr>
          <a:xfrm>
            <a:off x="10777220" y="4298950"/>
            <a:ext cx="233680" cy="221615"/>
          </a:xfrm>
          <a:prstGeom prst="rect">
            <a:avLst/>
          </a:prstGeom>
          <a:solidFill>
            <a:schemeClr val="accent6">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1" name="矩形 30"/>
          <p:cNvSpPr/>
          <p:nvPr/>
        </p:nvSpPr>
        <p:spPr>
          <a:xfrm>
            <a:off x="10141585" y="4699635"/>
            <a:ext cx="233680" cy="221615"/>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2" name="矩形 31"/>
          <p:cNvSpPr/>
          <p:nvPr/>
        </p:nvSpPr>
        <p:spPr>
          <a:xfrm>
            <a:off x="10448290" y="4693920"/>
            <a:ext cx="233680" cy="221615"/>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3" name="矩形 32"/>
          <p:cNvSpPr/>
          <p:nvPr/>
        </p:nvSpPr>
        <p:spPr>
          <a:xfrm>
            <a:off x="10773410" y="4700270"/>
            <a:ext cx="233680" cy="221615"/>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4" name="矩形 33"/>
          <p:cNvSpPr/>
          <p:nvPr/>
        </p:nvSpPr>
        <p:spPr>
          <a:xfrm>
            <a:off x="10149205" y="5100955"/>
            <a:ext cx="233680" cy="221615"/>
          </a:xfrm>
          <a:prstGeom prst="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5" name="矩形 34"/>
          <p:cNvSpPr/>
          <p:nvPr/>
        </p:nvSpPr>
        <p:spPr>
          <a:xfrm>
            <a:off x="10448290" y="5100955"/>
            <a:ext cx="233680" cy="221615"/>
          </a:xfrm>
          <a:prstGeom prst="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6" name="矩形 35"/>
          <p:cNvSpPr/>
          <p:nvPr/>
        </p:nvSpPr>
        <p:spPr>
          <a:xfrm>
            <a:off x="10773410" y="5101590"/>
            <a:ext cx="233680" cy="221615"/>
          </a:xfrm>
          <a:prstGeom prst="rect">
            <a:avLst/>
          </a:prstGeom>
          <a:solidFill>
            <a:schemeClr val="accent6">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40" name="文本框 39"/>
          <p:cNvSpPr txBox="1"/>
          <p:nvPr/>
        </p:nvSpPr>
        <p:spPr>
          <a:xfrm>
            <a:off x="8664575" y="1538605"/>
            <a:ext cx="735965" cy="768350"/>
          </a:xfrm>
          <a:prstGeom prst="rect">
            <a:avLst/>
          </a:prstGeom>
          <a:noFill/>
        </p:spPr>
        <p:txBody>
          <a:bodyPr wrap="square" rtlCol="0">
            <a:spAutoFit/>
          </a:bodyPr>
          <a:p>
            <a:r>
              <a:rPr lang="zh-CN" altLang="en-US" sz="4400" b="1">
                <a:solidFill>
                  <a:srgbClr val="FF0000"/>
                </a:solidFill>
                <a:latin typeface="黑体" panose="02010609060101010101" pitchFamily="49" charset="-122"/>
                <a:ea typeface="黑体" panose="02010609060101010101" pitchFamily="49" charset="-122"/>
              </a:rPr>
              <a:t>＞</a:t>
            </a:r>
            <a:endParaRPr lang="zh-CN" altLang="en-US" sz="4400" b="1">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0"/>
          <p:cNvSpPr txBox="1"/>
          <p:nvPr/>
        </p:nvSpPr>
        <p:spPr>
          <a:xfrm>
            <a:off x="852805" y="330835"/>
            <a:ext cx="10963275" cy="460375"/>
          </a:xfrm>
          <a:prstGeom prst="rect">
            <a:avLst/>
          </a:prstGeom>
          <a:noFill/>
        </p:spPr>
        <p:txBody>
          <a:bodyPr wrap="square"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kernel</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优化</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计算</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访存</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时延相互隐藏</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Rectangle 5"/>
          <p:cNvSpPr>
            <a:spLocks noChangeArrowheads="1"/>
          </p:cNvSpPr>
          <p:nvPr/>
        </p:nvSpPr>
        <p:spPr bwMode="auto">
          <a:xfrm>
            <a:off x="2162175" y="2847975"/>
            <a:ext cx="1799590"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load a</a:t>
            </a:r>
            <a:endParaRPr lang="en-US" altLang="zh-CN" sz="1600">
              <a:solidFill>
                <a:schemeClr val="bg1"/>
              </a:solidFill>
              <a:latin typeface="Arial" panose="020B0604020202020204" pitchFamily="34" charset="0"/>
            </a:endParaRPr>
          </a:p>
        </p:txBody>
      </p:sp>
      <p:sp>
        <p:nvSpPr>
          <p:cNvPr id="5" name="Text Box 22"/>
          <p:cNvSpPr txBox="1">
            <a:spLocks noChangeArrowheads="1"/>
          </p:cNvSpPr>
          <p:nvPr/>
        </p:nvSpPr>
        <p:spPr bwMode="auto">
          <a:xfrm>
            <a:off x="2197533" y="5733414"/>
            <a:ext cx="702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a:latin typeface="Calibri" panose="020F0502020204030204" charset="0"/>
                <a:cs typeface="Calibri" panose="020F0502020204030204" charset="0"/>
              </a:rPr>
              <a:t>Time</a:t>
            </a:r>
            <a:endParaRPr lang="en-US" altLang="en-US" sz="2000" dirty="0">
              <a:latin typeface="Calibri" panose="020F0502020204030204" charset="0"/>
              <a:cs typeface="Calibri" panose="020F0502020204030204" charset="0"/>
            </a:endParaRPr>
          </a:p>
        </p:txBody>
      </p:sp>
      <p:sp>
        <p:nvSpPr>
          <p:cNvPr id="6" name="Text Box 23"/>
          <p:cNvSpPr txBox="1">
            <a:spLocks noChangeArrowheads="1"/>
          </p:cNvSpPr>
          <p:nvPr/>
        </p:nvSpPr>
        <p:spPr bwMode="auto">
          <a:xfrm>
            <a:off x="1422400" y="3696970"/>
            <a:ext cx="6354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alibri" panose="020F0502020204030204" charset="0"/>
                <a:cs typeface="Calibri" panose="020F0502020204030204" charset="0"/>
              </a:rPr>
              <a:t>Jobs</a:t>
            </a:r>
            <a:endParaRPr lang="en-US" altLang="en-US" sz="2000">
              <a:latin typeface="Calibri" panose="020F0502020204030204" charset="0"/>
              <a:cs typeface="Calibri" panose="020F0502020204030204" charset="0"/>
            </a:endParaRPr>
          </a:p>
        </p:txBody>
      </p:sp>
      <p:sp>
        <p:nvSpPr>
          <p:cNvPr id="7" name="Line 24"/>
          <p:cNvSpPr>
            <a:spLocks noChangeShapeType="1"/>
          </p:cNvSpPr>
          <p:nvPr/>
        </p:nvSpPr>
        <p:spPr bwMode="auto">
          <a:xfrm flipH="1">
            <a:off x="2058035" y="2220595"/>
            <a:ext cx="14605" cy="336613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25"/>
          <p:cNvSpPr>
            <a:spLocks noChangeShapeType="1"/>
          </p:cNvSpPr>
          <p:nvPr/>
        </p:nvSpPr>
        <p:spPr bwMode="auto">
          <a:xfrm>
            <a:off x="2197735" y="5560695"/>
            <a:ext cx="7713980" cy="26035"/>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文本框 28"/>
          <p:cNvSpPr txBox="1"/>
          <p:nvPr/>
        </p:nvSpPr>
        <p:spPr>
          <a:xfrm>
            <a:off x="10553065" y="2009775"/>
            <a:ext cx="1326515" cy="3708400"/>
          </a:xfrm>
          <a:prstGeom prst="rect">
            <a:avLst/>
          </a:prstGeom>
          <a:noFill/>
        </p:spPr>
        <p:txBody>
          <a:bodyPr wrap="square" rtlCol="0">
            <a:noAutofit/>
          </a:bodyPr>
          <a:p>
            <a:r>
              <a:rPr lang="en-US" altLang="zh-CN"/>
              <a:t>load a;</a:t>
            </a:r>
            <a:endParaRPr lang="en-US" altLang="zh-CN"/>
          </a:p>
          <a:p>
            <a:r>
              <a:rPr lang="en-US" altLang="zh-CN"/>
              <a:t>load b;</a:t>
            </a:r>
            <a:endParaRPr lang="en-US" altLang="zh-CN"/>
          </a:p>
          <a:p>
            <a:r>
              <a:rPr lang="en-US" altLang="zh-CN">
                <a:sym typeface="+mn-ea"/>
              </a:rPr>
              <a:t>add a,  1;</a:t>
            </a:r>
            <a:endParaRPr lang="en-US" altLang="zh-CN"/>
          </a:p>
          <a:p>
            <a:r>
              <a:rPr lang="en-US" altLang="zh-CN">
                <a:sym typeface="+mn-ea"/>
              </a:rPr>
              <a:t>add a,  2;</a:t>
            </a:r>
            <a:endParaRPr lang="en-US" altLang="zh-CN"/>
          </a:p>
          <a:p>
            <a:r>
              <a:rPr lang="en-US" altLang="zh-CN">
                <a:sym typeface="+mn-ea"/>
              </a:rPr>
              <a:t>add a,  3;</a:t>
            </a:r>
            <a:endParaRPr lang="en-US" altLang="zh-CN"/>
          </a:p>
          <a:p>
            <a:r>
              <a:rPr lang="en-US" altLang="zh-CN"/>
              <a:t>load c;</a:t>
            </a:r>
            <a:endParaRPr lang="en-US" altLang="zh-CN"/>
          </a:p>
          <a:p>
            <a:r>
              <a:rPr lang="en-US" altLang="zh-CN">
                <a:sym typeface="+mn-ea"/>
              </a:rPr>
              <a:t>add b,  1;</a:t>
            </a:r>
            <a:endParaRPr lang="en-US" altLang="zh-CN"/>
          </a:p>
          <a:p>
            <a:r>
              <a:rPr lang="en-US" altLang="zh-CN"/>
              <a:t>add b,  2;</a:t>
            </a:r>
            <a:endParaRPr lang="en-US" altLang="zh-CN"/>
          </a:p>
          <a:p>
            <a:r>
              <a:rPr lang="en-US" altLang="zh-CN"/>
              <a:t>add b,  3;</a:t>
            </a:r>
            <a:endParaRPr lang="en-US" altLang="zh-CN"/>
          </a:p>
          <a:p>
            <a:r>
              <a:rPr lang="en-US" altLang="zh-CN"/>
              <a:t>load d;</a:t>
            </a:r>
            <a:endParaRPr lang="en-US" altLang="zh-CN"/>
          </a:p>
          <a:p>
            <a:r>
              <a:rPr lang="en-US" altLang="zh-CN"/>
              <a:t>add c, 1;</a:t>
            </a:r>
            <a:endParaRPr lang="en-US" altLang="zh-CN"/>
          </a:p>
          <a:p>
            <a:r>
              <a:rPr lang="en-US" altLang="zh-CN"/>
              <a:t>add c, 2;</a:t>
            </a:r>
            <a:endParaRPr lang="en-US" altLang="zh-CN"/>
          </a:p>
          <a:p>
            <a:r>
              <a:rPr lang="en-US" altLang="zh-CN"/>
              <a:t>add c, 3;</a:t>
            </a:r>
            <a:endParaRPr lang="en-US" altLang="zh-CN"/>
          </a:p>
          <a:p>
            <a:endParaRPr lang="en-US" altLang="zh-CN"/>
          </a:p>
        </p:txBody>
      </p:sp>
      <p:sp>
        <p:nvSpPr>
          <p:cNvPr id="13" name="文本框 12"/>
          <p:cNvSpPr txBox="1"/>
          <p:nvPr/>
        </p:nvSpPr>
        <p:spPr>
          <a:xfrm>
            <a:off x="6901815" y="229235"/>
            <a:ext cx="5290185" cy="1780540"/>
          </a:xfrm>
          <a:prstGeom prst="rect">
            <a:avLst/>
          </a:prstGeom>
          <a:noFill/>
        </p:spPr>
        <p:txBody>
          <a:bodyPr wrap="square">
            <a:noAutofit/>
          </a:bodyPr>
          <a:p>
            <a:pPr marL="285750" indent="-285750">
              <a:lnSpc>
                <a:spcPct val="150000"/>
              </a:lnSpc>
              <a:buFont typeface="Wingdings" panose="05000000000000000000" pitchFamily="2" charset="2"/>
              <a:buChar char="p"/>
            </a:pPr>
            <a:r>
              <a:rPr lang="zh-CN" altLang="en-US" dirty="0">
                <a:solidFill>
                  <a:srgbClr val="121212"/>
                </a:solidFill>
                <a:latin typeface="微软雅黑" panose="020B0503020204020204" pitchFamily="34" charset="-122"/>
                <a:ea typeface="微软雅黑" panose="020B0503020204020204" pitchFamily="34" charset="-122"/>
              </a:rPr>
              <a:t>假定</a:t>
            </a:r>
            <a:r>
              <a:rPr lang="en-US" altLang="zh-CN" dirty="0">
                <a:solidFill>
                  <a:srgbClr val="121212"/>
                </a:solidFill>
                <a:latin typeface="微软雅黑" panose="020B0503020204020204" pitchFamily="34" charset="-122"/>
                <a:ea typeface="微软雅黑" panose="020B0503020204020204" pitchFamily="34" charset="-122"/>
              </a:rPr>
              <a:t>  L1 </a:t>
            </a:r>
            <a:r>
              <a:rPr lang="en-US" altLang="zh-CN" dirty="0">
                <a:solidFill>
                  <a:srgbClr val="121212"/>
                </a:solidFill>
                <a:latin typeface="微软雅黑" panose="020B0503020204020204" pitchFamily="34" charset="-122"/>
                <a:ea typeface="微软雅黑" panose="020B0503020204020204" pitchFamily="34" charset="-122"/>
              </a:rPr>
              <a:t>dcache </a:t>
            </a:r>
            <a:r>
              <a:rPr lang="zh-CN" altLang="en-US" dirty="0">
                <a:solidFill>
                  <a:srgbClr val="121212"/>
                </a:solidFill>
                <a:latin typeface="微软雅黑" panose="020B0503020204020204" pitchFamily="34" charset="-122"/>
                <a:ea typeface="微软雅黑" panose="020B0503020204020204" pitchFamily="34" charset="-122"/>
              </a:rPr>
              <a:t>命中率</a:t>
            </a:r>
            <a:r>
              <a:rPr lang="en-US" altLang="zh-CN" dirty="0">
                <a:solidFill>
                  <a:srgbClr val="121212"/>
                </a:solidFill>
                <a:latin typeface="微软雅黑" panose="020B0503020204020204" pitchFamily="34" charset="-122"/>
                <a:ea typeface="微软雅黑" panose="020B0503020204020204" pitchFamily="34" charset="-122"/>
              </a:rPr>
              <a:t> 100%,</a:t>
            </a:r>
            <a:endParaRPr lang="en-US" altLang="zh-CN" dirty="0">
              <a:solidFill>
                <a:srgbClr val="121212"/>
              </a:solidFill>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r>
              <a:rPr lang="zh-CN" altLang="en-US" dirty="0">
                <a:solidFill>
                  <a:srgbClr val="121212"/>
                </a:solidFill>
                <a:latin typeface="微软雅黑" panose="020B0503020204020204" pitchFamily="34" charset="-122"/>
                <a:ea typeface="微软雅黑" panose="020B0503020204020204" pitchFamily="34" charset="-122"/>
              </a:rPr>
              <a:t>访存花费</a:t>
            </a:r>
            <a:r>
              <a:rPr lang="en-US" altLang="zh-CN" dirty="0">
                <a:solidFill>
                  <a:srgbClr val="121212"/>
                </a:solidFill>
                <a:latin typeface="微软雅黑" panose="020B0503020204020204" pitchFamily="34" charset="-122"/>
                <a:ea typeface="微软雅黑" panose="020B0503020204020204" pitchFamily="34" charset="-122"/>
              </a:rPr>
              <a:t>3</a:t>
            </a:r>
            <a:r>
              <a:rPr lang="zh-CN" altLang="en-US" dirty="0">
                <a:solidFill>
                  <a:srgbClr val="121212"/>
                </a:solidFill>
                <a:latin typeface="微软雅黑" panose="020B0503020204020204" pitchFamily="34" charset="-122"/>
                <a:ea typeface="微软雅黑" panose="020B0503020204020204" pitchFamily="34" charset="-122"/>
              </a:rPr>
              <a:t>个时钟周期，整数加法花费</a:t>
            </a:r>
            <a:r>
              <a:rPr lang="en-US" altLang="zh-CN" dirty="0">
                <a:solidFill>
                  <a:srgbClr val="121212"/>
                </a:solidFill>
                <a:latin typeface="微软雅黑" panose="020B0503020204020204" pitchFamily="34" charset="-122"/>
                <a:ea typeface="微软雅黑" panose="020B0503020204020204" pitchFamily="34" charset="-122"/>
              </a:rPr>
              <a:t>1</a:t>
            </a:r>
            <a:r>
              <a:rPr lang="zh-CN" altLang="en-US" dirty="0">
                <a:solidFill>
                  <a:srgbClr val="121212"/>
                </a:solidFill>
                <a:latin typeface="微软雅黑" panose="020B0503020204020204" pitchFamily="34" charset="-122"/>
                <a:ea typeface="微软雅黑" panose="020B0503020204020204" pitchFamily="34" charset="-122"/>
              </a:rPr>
              <a:t>个时钟周期</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rgbClr val="121212"/>
                </a:solidFill>
                <a:latin typeface="微软雅黑" panose="020B0503020204020204" pitchFamily="34" charset="-122"/>
                <a:ea typeface="微软雅黑" panose="020B0503020204020204" pitchFamily="34" charset="-122"/>
              </a:rPr>
              <a:t>假定</a:t>
            </a:r>
            <a:r>
              <a:rPr lang="en-US" altLang="zh-CN" dirty="0">
                <a:solidFill>
                  <a:srgbClr val="121212"/>
                </a:solidFill>
                <a:latin typeface="微软雅黑" panose="020B0503020204020204" pitchFamily="34" charset="-122"/>
                <a:ea typeface="微软雅黑" panose="020B0503020204020204" pitchFamily="34" charset="-122"/>
              </a:rPr>
              <a:t>  </a:t>
            </a:r>
            <a:r>
              <a:rPr lang="zh-CN" altLang="en-US" dirty="0">
                <a:solidFill>
                  <a:srgbClr val="121212"/>
                </a:solidFill>
                <a:latin typeface="微软雅黑" panose="020B0503020204020204" pitchFamily="34" charset="-122"/>
                <a:ea typeface="微软雅黑" panose="020B0503020204020204" pitchFamily="34" charset="-122"/>
              </a:rPr>
              <a:t>处理器仅有一个</a:t>
            </a:r>
            <a:r>
              <a:rPr lang="en-US" altLang="zh-CN" dirty="0">
                <a:solidFill>
                  <a:srgbClr val="121212"/>
                </a:solidFill>
                <a:latin typeface="微软雅黑" panose="020B0503020204020204" pitchFamily="34" charset="-122"/>
                <a:ea typeface="微软雅黑" panose="020B0503020204020204" pitchFamily="34" charset="-122"/>
              </a:rPr>
              <a:t> ALU,</a:t>
            </a:r>
            <a:r>
              <a:rPr lang="zh-CN" altLang="en-US" dirty="0">
                <a:solidFill>
                  <a:srgbClr val="121212"/>
                </a:solidFill>
                <a:latin typeface="微软雅黑" panose="020B0503020204020204" pitchFamily="34" charset="-122"/>
                <a:ea typeface="微软雅黑" panose="020B0503020204020204" pitchFamily="34" charset="-122"/>
              </a:rPr>
              <a:t>仅支持单指令访</a:t>
            </a:r>
            <a:r>
              <a:rPr lang="zh-CN" altLang="en-US" dirty="0">
                <a:solidFill>
                  <a:srgbClr val="121212"/>
                </a:solidFill>
                <a:latin typeface="微软雅黑" panose="020B0503020204020204" pitchFamily="34" charset="-122"/>
                <a:ea typeface="微软雅黑" panose="020B0503020204020204" pitchFamily="34" charset="-122"/>
              </a:rPr>
              <a:t>存</a:t>
            </a:r>
            <a:endParaRPr lang="zh-CN" altLang="en-US"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rgbClr val="121212"/>
                </a:solidFill>
                <a:latin typeface="微软雅黑" panose="020B0503020204020204" pitchFamily="34" charset="-122"/>
                <a:ea typeface="微软雅黑" panose="020B0503020204020204" pitchFamily="34" charset="-122"/>
              </a:rPr>
              <a:t>假定</a:t>
            </a:r>
            <a:r>
              <a:rPr lang="en-US" altLang="zh-CN" dirty="0">
                <a:solidFill>
                  <a:srgbClr val="121212"/>
                </a:solidFill>
                <a:latin typeface="微软雅黑" panose="020B0503020204020204" pitchFamily="34" charset="-122"/>
                <a:ea typeface="微软雅黑" panose="020B0503020204020204" pitchFamily="34" charset="-122"/>
              </a:rPr>
              <a:t>  </a:t>
            </a:r>
            <a:r>
              <a:rPr lang="zh-CN" altLang="en-US" dirty="0">
                <a:solidFill>
                  <a:srgbClr val="121212"/>
                </a:solidFill>
                <a:latin typeface="微软雅黑" panose="020B0503020204020204" pitchFamily="34" charset="-122"/>
                <a:ea typeface="微软雅黑" panose="020B0503020204020204" pitchFamily="34" charset="-122"/>
              </a:rPr>
              <a:t>处理器顺序</a:t>
            </a:r>
            <a:r>
              <a:rPr lang="zh-CN" altLang="en-US" dirty="0">
                <a:solidFill>
                  <a:srgbClr val="121212"/>
                </a:solidFill>
                <a:latin typeface="微软雅黑" panose="020B0503020204020204" pitchFamily="34" charset="-122"/>
                <a:ea typeface="微软雅黑" panose="020B0503020204020204" pitchFamily="34" charset="-122"/>
              </a:rPr>
              <a:t>执行</a:t>
            </a:r>
            <a:endParaRPr lang="zh-CN" altLang="en-US" dirty="0">
              <a:solidFill>
                <a:srgbClr val="121212"/>
              </a:solidFill>
              <a:latin typeface="微软雅黑" panose="020B0503020204020204" pitchFamily="34" charset="-122"/>
              <a:ea typeface="微软雅黑" panose="020B0503020204020204" pitchFamily="34" charset="-122"/>
            </a:endParaRPr>
          </a:p>
        </p:txBody>
      </p:sp>
      <p:sp>
        <p:nvSpPr>
          <p:cNvPr id="16" name="Rectangle 5"/>
          <p:cNvSpPr>
            <a:spLocks noChangeArrowheads="1"/>
          </p:cNvSpPr>
          <p:nvPr/>
        </p:nvSpPr>
        <p:spPr bwMode="auto">
          <a:xfrm>
            <a:off x="3961765" y="3880485"/>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a</a:t>
            </a:r>
            <a:endParaRPr lang="en-US" altLang="zh-CN" sz="1600">
              <a:solidFill>
                <a:schemeClr val="bg1"/>
              </a:solidFill>
              <a:latin typeface="Arial" panose="020B0604020202020204" pitchFamily="34" charset="0"/>
            </a:endParaRPr>
          </a:p>
        </p:txBody>
      </p:sp>
      <p:sp>
        <p:nvSpPr>
          <p:cNvPr id="30" name="Rectangle 5"/>
          <p:cNvSpPr>
            <a:spLocks noChangeArrowheads="1"/>
          </p:cNvSpPr>
          <p:nvPr/>
        </p:nvSpPr>
        <p:spPr bwMode="auto">
          <a:xfrm>
            <a:off x="3961765" y="3364230"/>
            <a:ext cx="183197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load </a:t>
            </a:r>
            <a:r>
              <a:rPr lang="en-US" altLang="zh-CN" sz="1600">
                <a:solidFill>
                  <a:schemeClr val="bg1"/>
                </a:solidFill>
                <a:latin typeface="Arial" panose="020B0604020202020204" pitchFamily="34" charset="0"/>
              </a:rPr>
              <a:t>b</a:t>
            </a:r>
            <a:endParaRPr lang="en-US" altLang="zh-CN" sz="1600">
              <a:solidFill>
                <a:schemeClr val="bg1"/>
              </a:solidFill>
              <a:latin typeface="Arial" panose="020B0604020202020204" pitchFamily="34" charset="0"/>
            </a:endParaRPr>
          </a:p>
        </p:txBody>
      </p:sp>
      <p:sp>
        <p:nvSpPr>
          <p:cNvPr id="31" name="Rectangle 5"/>
          <p:cNvSpPr>
            <a:spLocks noChangeArrowheads="1"/>
          </p:cNvSpPr>
          <p:nvPr/>
        </p:nvSpPr>
        <p:spPr bwMode="auto">
          <a:xfrm>
            <a:off x="5808345" y="3880485"/>
            <a:ext cx="1823720"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load c</a:t>
            </a:r>
            <a:endParaRPr lang="en-US" altLang="zh-CN" sz="1600">
              <a:solidFill>
                <a:schemeClr val="bg1"/>
              </a:solidFill>
              <a:latin typeface="Arial" panose="020B0604020202020204" pitchFamily="34" charset="0"/>
            </a:endParaRPr>
          </a:p>
        </p:txBody>
      </p:sp>
      <p:sp>
        <p:nvSpPr>
          <p:cNvPr id="32" name="Rectangle 5"/>
          <p:cNvSpPr>
            <a:spLocks noChangeArrowheads="1"/>
          </p:cNvSpPr>
          <p:nvPr/>
        </p:nvSpPr>
        <p:spPr bwMode="auto">
          <a:xfrm>
            <a:off x="5803265" y="4396740"/>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b</a:t>
            </a:r>
            <a:endParaRPr lang="en-US" altLang="zh-CN" sz="1600">
              <a:solidFill>
                <a:schemeClr val="bg1"/>
              </a:solidFill>
              <a:latin typeface="Arial" panose="020B0604020202020204" pitchFamily="34" charset="0"/>
            </a:endParaRPr>
          </a:p>
        </p:txBody>
      </p:sp>
      <p:sp>
        <p:nvSpPr>
          <p:cNvPr id="33" name="Rectangle 5"/>
          <p:cNvSpPr>
            <a:spLocks noChangeArrowheads="1"/>
          </p:cNvSpPr>
          <p:nvPr/>
        </p:nvSpPr>
        <p:spPr bwMode="auto">
          <a:xfrm>
            <a:off x="7637145" y="4398010"/>
            <a:ext cx="1837690"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load d</a:t>
            </a:r>
            <a:endParaRPr lang="en-US" altLang="zh-CN" sz="1600">
              <a:solidFill>
                <a:schemeClr val="bg1"/>
              </a:solidFill>
              <a:latin typeface="Arial" panose="020B0604020202020204" pitchFamily="34" charset="0"/>
            </a:endParaRPr>
          </a:p>
        </p:txBody>
      </p:sp>
      <p:sp>
        <p:nvSpPr>
          <p:cNvPr id="34" name="Rectangle 5"/>
          <p:cNvSpPr>
            <a:spLocks noChangeArrowheads="1"/>
          </p:cNvSpPr>
          <p:nvPr/>
        </p:nvSpPr>
        <p:spPr bwMode="auto">
          <a:xfrm>
            <a:off x="7632065" y="4912995"/>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c</a:t>
            </a:r>
            <a:endParaRPr lang="en-US" altLang="zh-CN" sz="1600">
              <a:solidFill>
                <a:schemeClr val="bg1"/>
              </a:solidFill>
              <a:latin typeface="Arial" panose="020B0604020202020204" pitchFamily="34" charset="0"/>
            </a:endParaRPr>
          </a:p>
        </p:txBody>
      </p:sp>
      <p:sp>
        <p:nvSpPr>
          <p:cNvPr id="35" name="Rectangle 5"/>
          <p:cNvSpPr>
            <a:spLocks noChangeArrowheads="1"/>
          </p:cNvSpPr>
          <p:nvPr/>
        </p:nvSpPr>
        <p:spPr bwMode="auto">
          <a:xfrm>
            <a:off x="4575810" y="3880485"/>
            <a:ext cx="603885" cy="50609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a</a:t>
            </a:r>
            <a:endParaRPr lang="en-US" altLang="zh-CN" sz="1600">
              <a:solidFill>
                <a:schemeClr val="bg1"/>
              </a:solidFill>
              <a:latin typeface="Arial" panose="020B0604020202020204" pitchFamily="34" charset="0"/>
            </a:endParaRPr>
          </a:p>
        </p:txBody>
      </p:sp>
      <p:sp>
        <p:nvSpPr>
          <p:cNvPr id="36" name="Rectangle 5"/>
          <p:cNvSpPr>
            <a:spLocks noChangeArrowheads="1"/>
          </p:cNvSpPr>
          <p:nvPr/>
        </p:nvSpPr>
        <p:spPr bwMode="auto">
          <a:xfrm>
            <a:off x="5192395" y="3880485"/>
            <a:ext cx="603885" cy="505460"/>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a</a:t>
            </a:r>
            <a:endParaRPr lang="en-US" altLang="zh-CN" sz="1600">
              <a:solidFill>
                <a:schemeClr val="bg1"/>
              </a:solidFill>
              <a:latin typeface="Arial" panose="020B0604020202020204" pitchFamily="34" charset="0"/>
            </a:endParaRPr>
          </a:p>
        </p:txBody>
      </p:sp>
      <p:sp>
        <p:nvSpPr>
          <p:cNvPr id="37" name="Rectangle 5"/>
          <p:cNvSpPr>
            <a:spLocks noChangeArrowheads="1"/>
          </p:cNvSpPr>
          <p:nvPr/>
        </p:nvSpPr>
        <p:spPr bwMode="auto">
          <a:xfrm>
            <a:off x="6412865" y="4396740"/>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b</a:t>
            </a:r>
            <a:endParaRPr lang="en-US" altLang="zh-CN" sz="1600">
              <a:solidFill>
                <a:schemeClr val="bg1"/>
              </a:solidFill>
              <a:latin typeface="Arial" panose="020B0604020202020204" pitchFamily="34" charset="0"/>
            </a:endParaRPr>
          </a:p>
        </p:txBody>
      </p:sp>
      <p:sp>
        <p:nvSpPr>
          <p:cNvPr id="38" name="Rectangle 5"/>
          <p:cNvSpPr>
            <a:spLocks noChangeArrowheads="1"/>
          </p:cNvSpPr>
          <p:nvPr/>
        </p:nvSpPr>
        <p:spPr bwMode="auto">
          <a:xfrm>
            <a:off x="7022465" y="4396740"/>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b</a:t>
            </a:r>
            <a:endParaRPr lang="en-US" altLang="zh-CN" sz="1600">
              <a:solidFill>
                <a:schemeClr val="bg1"/>
              </a:solidFill>
              <a:latin typeface="Arial" panose="020B0604020202020204" pitchFamily="34" charset="0"/>
            </a:endParaRPr>
          </a:p>
        </p:txBody>
      </p:sp>
      <p:sp>
        <p:nvSpPr>
          <p:cNvPr id="39" name="Rectangle 5"/>
          <p:cNvSpPr>
            <a:spLocks noChangeArrowheads="1"/>
          </p:cNvSpPr>
          <p:nvPr/>
        </p:nvSpPr>
        <p:spPr bwMode="auto">
          <a:xfrm>
            <a:off x="8246745" y="4912995"/>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c</a:t>
            </a:r>
            <a:endParaRPr lang="en-US" altLang="zh-CN" sz="1600">
              <a:solidFill>
                <a:schemeClr val="bg1"/>
              </a:solidFill>
              <a:latin typeface="Arial" panose="020B0604020202020204" pitchFamily="34" charset="0"/>
            </a:endParaRPr>
          </a:p>
        </p:txBody>
      </p:sp>
      <p:sp>
        <p:nvSpPr>
          <p:cNvPr id="40" name="Rectangle 5"/>
          <p:cNvSpPr>
            <a:spLocks noChangeArrowheads="1"/>
          </p:cNvSpPr>
          <p:nvPr/>
        </p:nvSpPr>
        <p:spPr bwMode="auto">
          <a:xfrm>
            <a:off x="8861425" y="4912995"/>
            <a:ext cx="603885" cy="501015"/>
          </a:xfrm>
          <a:prstGeom prst="rect">
            <a:avLst/>
          </a:prstGeom>
          <a:solidFill>
            <a:schemeClr val="accent1"/>
          </a:solidFill>
          <a:ln w="9525">
            <a:no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zh-CN" sz="1600">
                <a:solidFill>
                  <a:schemeClr val="bg1"/>
                </a:solidFill>
                <a:latin typeface="Arial" panose="020B0604020202020204" pitchFamily="34" charset="0"/>
              </a:rPr>
              <a:t>add c</a:t>
            </a:r>
            <a:endParaRPr lang="en-US" altLang="zh-CN" sz="1600">
              <a:solidFill>
                <a:schemeClr val="bg1"/>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127375" y="3954145"/>
            <a:ext cx="2631440" cy="2672080"/>
          </a:xfrm>
          <a:prstGeom prst="rect">
            <a:avLst/>
          </a:prstGeom>
          <a:solidFill>
            <a:schemeClr val="accent4">
              <a:lumMod val="20000"/>
              <a:lumOff val="80000"/>
            </a:schemeClr>
          </a:solidFill>
        </p:spPr>
        <p:txBody>
          <a:bodyPr wrap="square" anchor="ctr">
            <a:noAutofit/>
          </a:bodyPr>
          <a:lstStyle>
            <a:defPPr>
              <a:defRPr lang="zh-CN"/>
            </a:defPPr>
            <a:lvl1pPr>
              <a:defRPr sz="1600">
                <a:latin typeface="微软雅黑" panose="020B0503020204020204" pitchFamily="34" charset="-122"/>
                <a:ea typeface="微软雅黑" panose="020B0503020204020204" pitchFamily="34" charset="-122"/>
              </a:defRPr>
            </a:lvl1pPr>
          </a:lstStyle>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lang="en-US" altLang="zh-CN" dirty="0"/>
              <a:t>do test	if 1 &gt; 7	break</a:t>
            </a:r>
            <a:endParaRPr lang="en-US" altLang="zh-CN" dirty="0"/>
          </a:p>
          <a:p>
            <a:pPr>
              <a:lnSpc>
                <a:spcPct val="120000"/>
              </a:lnSpc>
            </a:pPr>
            <a:r>
              <a:rPr lang="en-US" altLang="zh-CN" dirty="0">
                <a:sym typeface="+mn-ea"/>
              </a:rPr>
              <a:t>do test	if 2 &gt; 7	break</a:t>
            </a:r>
            <a:endParaRPr lang="en-US" altLang="zh-CN" dirty="0"/>
          </a:p>
          <a:p>
            <a:pPr>
              <a:lnSpc>
                <a:spcPct val="120000"/>
              </a:lnSpc>
            </a:pPr>
            <a:r>
              <a:rPr lang="en-US" altLang="zh-CN" dirty="0">
                <a:sym typeface="+mn-ea"/>
              </a:rPr>
              <a:t>do test	if 3 &gt; 7	break</a:t>
            </a:r>
            <a:endParaRPr lang="en-US" altLang="zh-CN" dirty="0"/>
          </a:p>
          <a:p>
            <a:pPr>
              <a:lnSpc>
                <a:spcPct val="120000"/>
              </a:lnSpc>
            </a:pPr>
            <a:r>
              <a:rPr lang="en-US" altLang="zh-CN" dirty="0">
                <a:sym typeface="+mn-ea"/>
              </a:rPr>
              <a:t>do test	if 4 </a:t>
            </a:r>
            <a:r>
              <a:rPr lang="en-US" altLang="zh-CN" dirty="0">
                <a:sym typeface="+mn-ea"/>
              </a:rPr>
              <a:t>&gt;</a:t>
            </a:r>
            <a:r>
              <a:rPr lang="en-US" altLang="zh-CN" dirty="0">
                <a:sym typeface="+mn-ea"/>
              </a:rPr>
              <a:t> 7	break</a:t>
            </a:r>
            <a:endParaRPr lang="en-US" altLang="zh-CN" dirty="0"/>
          </a:p>
          <a:p>
            <a:pPr>
              <a:lnSpc>
                <a:spcPct val="120000"/>
              </a:lnSpc>
            </a:pPr>
            <a:r>
              <a:rPr lang="en-US" altLang="zh-CN" dirty="0">
                <a:sym typeface="+mn-ea"/>
              </a:rPr>
              <a:t>do test	if 5 </a:t>
            </a:r>
            <a:r>
              <a:rPr lang="en-US" altLang="zh-CN" dirty="0">
                <a:sym typeface="+mn-ea"/>
              </a:rPr>
              <a:t>&gt;</a:t>
            </a:r>
            <a:r>
              <a:rPr lang="en-US" altLang="zh-CN" dirty="0">
                <a:sym typeface="+mn-ea"/>
              </a:rPr>
              <a:t> 7	break</a:t>
            </a:r>
            <a:endParaRPr lang="en-US" altLang="zh-CN" dirty="0"/>
          </a:p>
          <a:p>
            <a:pPr>
              <a:lnSpc>
                <a:spcPct val="120000"/>
              </a:lnSpc>
            </a:pPr>
            <a:r>
              <a:rPr lang="en-US" altLang="zh-CN" dirty="0">
                <a:sym typeface="+mn-ea"/>
              </a:rPr>
              <a:t>do test	if 6 </a:t>
            </a:r>
            <a:r>
              <a:rPr lang="en-US" altLang="zh-CN" dirty="0">
                <a:sym typeface="+mn-ea"/>
              </a:rPr>
              <a:t>&gt;</a:t>
            </a:r>
            <a:r>
              <a:rPr lang="en-US" altLang="zh-CN" dirty="0">
                <a:sym typeface="+mn-ea"/>
              </a:rPr>
              <a:t> 7	break</a:t>
            </a:r>
            <a:endParaRPr lang="en-US" altLang="zh-CN" dirty="0"/>
          </a:p>
          <a:p>
            <a:pPr>
              <a:lnSpc>
                <a:spcPct val="120000"/>
              </a:lnSpc>
            </a:pPr>
            <a:r>
              <a:rPr lang="en-US" altLang="zh-CN" dirty="0">
                <a:sym typeface="+mn-ea"/>
              </a:rPr>
              <a:t>do test	if 7 </a:t>
            </a:r>
            <a:r>
              <a:rPr lang="en-US" altLang="zh-CN" dirty="0">
                <a:sym typeface="+mn-ea"/>
              </a:rPr>
              <a:t>&gt;</a:t>
            </a:r>
            <a:r>
              <a:rPr lang="en-US" altLang="zh-CN" dirty="0">
                <a:sym typeface="+mn-ea"/>
              </a:rPr>
              <a:t> 7	break</a:t>
            </a:r>
            <a:endParaRPr lang="en-US" altLang="zh-CN" dirty="0"/>
          </a:p>
          <a:p>
            <a:pPr>
              <a:lnSpc>
                <a:spcPct val="120000"/>
              </a:lnSpc>
            </a:pPr>
            <a:r>
              <a:rPr lang="en-US" altLang="zh-CN" dirty="0">
                <a:sym typeface="+mn-ea"/>
              </a:rPr>
              <a:t>do test	if 8 </a:t>
            </a:r>
            <a:r>
              <a:rPr lang="en-US" altLang="zh-CN" dirty="0">
                <a:sym typeface="+mn-ea"/>
              </a:rPr>
              <a:t>&gt;</a:t>
            </a:r>
            <a:r>
              <a:rPr lang="en-US" altLang="zh-CN" dirty="0">
                <a:sym typeface="+mn-ea"/>
              </a:rPr>
              <a:t> 7	break</a:t>
            </a: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p:txBody>
      </p:sp>
      <p:sp>
        <p:nvSpPr>
          <p:cNvPr id="2" name="文本框 1"/>
          <p:cNvSpPr txBox="1"/>
          <p:nvPr/>
        </p:nvSpPr>
        <p:spPr>
          <a:xfrm>
            <a:off x="444500" y="1078230"/>
            <a:ext cx="3328670" cy="2193925"/>
          </a:xfrm>
          <a:prstGeom prst="rect">
            <a:avLst/>
          </a:prstGeom>
          <a:solidFill>
            <a:srgbClr val="DEEBF7"/>
          </a:solidFill>
        </p:spPr>
        <p:txBody>
          <a:bodyPr wrap="square" anchor="ctr">
            <a:noAutofit/>
          </a:bodyPr>
          <a:lstStyle/>
          <a:p>
            <a:r>
              <a:rPr lang="en-US" altLang="zh-CN" sz="1600" dirty="0">
                <a:latin typeface="微软雅黑" panose="020B0503020204020204" pitchFamily="34" charset="-122"/>
                <a:ea typeface="微软雅黑" panose="020B0503020204020204" pitchFamily="34" charset="-122"/>
              </a:rPr>
              <a:t>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in 0..Hc:</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k in 0..Wa</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j in 0..Wc:</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][j] += A[</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][k] * B[k][j]</a:t>
            </a:r>
            <a:endParaRPr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772535" y="1078230"/>
            <a:ext cx="4907915" cy="2193925"/>
          </a:xfrm>
          <a:prstGeom prst="rect">
            <a:avLst/>
          </a:prstGeom>
          <a:solidFill>
            <a:srgbClr val="DEEBF7"/>
          </a:solidFill>
        </p:spPr>
        <p:txBody>
          <a:bodyPr wrap="square" anchor="ctr">
            <a:noAutofit/>
          </a:bodyPr>
          <a:lstStyle>
            <a:defPPr>
              <a:defRPr lang="zh-CN"/>
            </a:defPPr>
            <a:lvl1pPr>
              <a:defRPr sz="1600">
                <a:latin typeface="微软雅黑" panose="020B0503020204020204" pitchFamily="34" charset="-122"/>
                <a:ea typeface="微软雅黑" panose="020B0503020204020204" pitchFamily="34" charset="-122"/>
              </a:defRPr>
            </a:lvl1pPr>
          </a:lstStyle>
          <a:p>
            <a:endParaRPr lang="en-US" altLang="zh-CN" sz="1200" dirty="0"/>
          </a:p>
          <a:p>
            <a:r>
              <a:rPr lang="en-US" altLang="zh-CN" sz="1200" dirty="0"/>
              <a:t>for </a:t>
            </a:r>
            <a:r>
              <a:rPr lang="en-US" altLang="zh-CN" sz="1200" dirty="0" err="1"/>
              <a:t>i</a:t>
            </a:r>
            <a:r>
              <a:rPr lang="en-US" altLang="zh-CN" sz="1200" dirty="0"/>
              <a:t> in 0..Hc:</a:t>
            </a:r>
            <a:endParaRPr lang="en-US" altLang="zh-CN" sz="1200" dirty="0"/>
          </a:p>
          <a:p>
            <a:r>
              <a:rPr lang="en-US" altLang="zh-CN" sz="1200" dirty="0"/>
              <a:t>    for k in 0..Wa</a:t>
            </a:r>
            <a:endParaRPr lang="en-US" altLang="zh-CN" sz="1200" dirty="0"/>
          </a:p>
          <a:p>
            <a:pPr indent="457200"/>
            <a:r>
              <a:rPr lang="en-US" altLang="zh-CN" sz="1200" dirty="0"/>
              <a:t>for j in 0..Wc/4:</a:t>
            </a:r>
            <a:endParaRPr lang="en-US" altLang="zh-CN" sz="1200" dirty="0"/>
          </a:p>
          <a:p>
            <a:pPr indent="457200"/>
            <a:r>
              <a:rPr lang="en-US" altLang="zh-CN" sz="1200" dirty="0"/>
              <a:t>    offset = j * 4;</a:t>
            </a:r>
            <a:endParaRPr lang="en-US" altLang="zh-CN" sz="1200" dirty="0"/>
          </a:p>
          <a:p>
            <a:r>
              <a:rPr lang="en-US" altLang="zh-CN" sz="1200" dirty="0"/>
              <a:t>        	C[</a:t>
            </a:r>
            <a:r>
              <a:rPr lang="en-US" altLang="zh-CN" sz="1200" dirty="0" err="1"/>
              <a:t>i</a:t>
            </a:r>
            <a:r>
              <a:rPr lang="en-US" altLang="zh-CN" sz="1200" dirty="0"/>
              <a:t>][offset + 0] += A[</a:t>
            </a:r>
            <a:r>
              <a:rPr lang="en-US" altLang="zh-CN" sz="1200" dirty="0" err="1"/>
              <a:t>i</a:t>
            </a:r>
            <a:r>
              <a:rPr lang="en-US" altLang="zh-CN" sz="1200" dirty="0"/>
              <a:t>][k] * B[k][offset + 0]</a:t>
            </a:r>
            <a:endParaRPr lang="en-US" altLang="zh-CN" sz="1200" dirty="0"/>
          </a:p>
          <a:p>
            <a:r>
              <a:rPr lang="en-US" altLang="zh-CN" sz="1200" dirty="0"/>
              <a:t>        	C[</a:t>
            </a:r>
            <a:r>
              <a:rPr lang="en-US" altLang="zh-CN" sz="1200" dirty="0" err="1"/>
              <a:t>i</a:t>
            </a:r>
            <a:r>
              <a:rPr lang="en-US" altLang="zh-CN" sz="1200" dirty="0"/>
              <a:t>][offset + 1] += A[</a:t>
            </a:r>
            <a:r>
              <a:rPr lang="en-US" altLang="zh-CN" sz="1200" dirty="0" err="1"/>
              <a:t>i</a:t>
            </a:r>
            <a:r>
              <a:rPr lang="en-US" altLang="zh-CN" sz="1200" dirty="0"/>
              <a:t>][k] * B[k][pffset + 1]</a:t>
            </a:r>
            <a:endParaRPr lang="en-US" altLang="zh-CN" sz="1200" dirty="0"/>
          </a:p>
          <a:p>
            <a:r>
              <a:rPr lang="en-US" altLang="zh-CN" sz="1200" dirty="0"/>
              <a:t>        	C[</a:t>
            </a:r>
            <a:r>
              <a:rPr lang="en-US" altLang="zh-CN" sz="1200" dirty="0" err="1"/>
              <a:t>i</a:t>
            </a:r>
            <a:r>
              <a:rPr lang="en-US" altLang="zh-CN" sz="1200" dirty="0"/>
              <a:t>][offset + 2] += A[</a:t>
            </a:r>
            <a:r>
              <a:rPr lang="en-US" altLang="zh-CN" sz="1200" dirty="0" err="1"/>
              <a:t>i</a:t>
            </a:r>
            <a:r>
              <a:rPr lang="en-US" altLang="zh-CN" sz="1200" dirty="0"/>
              <a:t>][k] * B[k][offset + 2]</a:t>
            </a:r>
            <a:endParaRPr lang="en-US" altLang="zh-CN" sz="1200" dirty="0"/>
          </a:p>
          <a:p>
            <a:r>
              <a:rPr lang="en-US" altLang="zh-CN" sz="1200" dirty="0"/>
              <a:t>            	C[</a:t>
            </a:r>
            <a:r>
              <a:rPr lang="en-US" altLang="zh-CN" sz="1200" dirty="0" err="1"/>
              <a:t>i</a:t>
            </a:r>
            <a:r>
              <a:rPr lang="en-US" altLang="zh-CN" sz="1200" dirty="0"/>
              <a:t>][offset + 3] += A[</a:t>
            </a:r>
            <a:r>
              <a:rPr lang="en-US" altLang="zh-CN" sz="1200" dirty="0" err="1"/>
              <a:t>i</a:t>
            </a:r>
            <a:r>
              <a:rPr lang="en-US" altLang="zh-CN" sz="1200" dirty="0"/>
              <a:t>][k] * B[k][offset + 3]</a:t>
            </a:r>
            <a:endParaRPr lang="en-US" altLang="zh-CN" sz="1200" dirty="0"/>
          </a:p>
        </p:txBody>
      </p:sp>
      <p:sp>
        <p:nvSpPr>
          <p:cNvPr id="8" name="文本框 7"/>
          <p:cNvSpPr txBox="1"/>
          <p:nvPr/>
        </p:nvSpPr>
        <p:spPr>
          <a:xfrm>
            <a:off x="444500" y="3368040"/>
            <a:ext cx="11371580" cy="368300"/>
          </a:xfrm>
          <a:prstGeom prst="rect">
            <a:avLst/>
          </a:prstGeom>
          <a:solidFill>
            <a:srgbClr val="F76C06"/>
          </a:solidFill>
        </p:spPr>
        <p:txBody>
          <a:bodyPr wrap="squar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循环展开有利于①</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提高数据并行性</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②</a:t>
            </a:r>
            <a:r>
              <a:rPr lang="zh-CN" altLang="en-US" dirty="0">
                <a:solidFill>
                  <a:schemeClr val="bg1"/>
                </a:solidFill>
                <a:latin typeface="微软雅黑" panose="020B0503020204020204" pitchFamily="34" charset="-122"/>
                <a:ea typeface="微软雅黑" panose="020B0503020204020204" pitchFamily="34" charset="-122"/>
              </a:rPr>
              <a:t>减少分支</a:t>
            </a:r>
            <a:r>
              <a:rPr lang="zh-CN" altLang="en-US" dirty="0">
                <a:solidFill>
                  <a:schemeClr val="bg1"/>
                </a:solidFill>
                <a:latin typeface="微软雅黑" panose="020B0503020204020204" pitchFamily="34" charset="-122"/>
                <a:ea typeface="微软雅黑" panose="020B0503020204020204" pitchFamily="34" charset="-122"/>
              </a:rPr>
              <a:t>判断</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44500" y="3954145"/>
            <a:ext cx="2682875" cy="2672080"/>
          </a:xfrm>
          <a:prstGeom prst="rect">
            <a:avLst/>
          </a:prstGeom>
          <a:solidFill>
            <a:schemeClr val="accent4">
              <a:lumMod val="20000"/>
              <a:lumOff val="80000"/>
            </a:schemeClr>
          </a:solidFill>
        </p:spPr>
        <p:txBody>
          <a:bodyPr wrap="square" anchor="ctr">
            <a:noAutofit/>
          </a:bodyPr>
          <a:lstStyle>
            <a:defPPr>
              <a:defRPr lang="zh-CN"/>
            </a:defPPr>
            <a:lvl1pPr>
              <a:defRPr sz="1600">
                <a:latin typeface="微软雅黑" panose="020B0503020204020204" pitchFamily="34" charset="-122"/>
                <a:ea typeface="微软雅黑" panose="020B0503020204020204" pitchFamily="34" charset="-122"/>
              </a:defRPr>
            </a:lvl1pPr>
          </a:lstStyle>
          <a:p>
            <a:pPr>
              <a:lnSpc>
                <a:spcPct val="120000"/>
              </a:lnSpc>
            </a:pPr>
            <a:r>
              <a:rPr lang="en-US" altLang="zh-CN" dirty="0"/>
              <a:t>for i in 0...7</a:t>
            </a:r>
            <a:endParaRPr lang="en-US" altLang="zh-CN" dirty="0"/>
          </a:p>
          <a:p>
            <a:pPr>
              <a:lnSpc>
                <a:spcPct val="120000"/>
              </a:lnSpc>
            </a:pPr>
            <a:r>
              <a:rPr lang="en-US" altLang="zh-CN" dirty="0"/>
              <a:t>     do test...</a:t>
            </a:r>
            <a:endParaRPr lang="en-US" altLang="zh-CN" dirty="0"/>
          </a:p>
          <a:p>
            <a:pPr>
              <a:lnSpc>
                <a:spcPct val="120000"/>
              </a:lnSpc>
            </a:pPr>
            <a:r>
              <a:rPr lang="en-US" altLang="zh-CN" dirty="0"/>
              <a:t>endfor</a:t>
            </a:r>
            <a:endParaRPr lang="en-US" altLang="zh-CN" dirty="0"/>
          </a:p>
        </p:txBody>
      </p:sp>
      <p:sp>
        <p:nvSpPr>
          <p:cNvPr id="5" name="文本框 20"/>
          <p:cNvSpPr txBox="1"/>
          <p:nvPr/>
        </p:nvSpPr>
        <p:spPr>
          <a:xfrm>
            <a:off x="948690" y="330835"/>
            <a:ext cx="10963275" cy="460375"/>
          </a:xfrm>
          <a:prstGeom prst="rect">
            <a:avLst/>
          </a:prstGeom>
          <a:noFill/>
        </p:spPr>
        <p:txBody>
          <a:bodyPr wrap="square" rtlCol="0" anchor="t">
            <a:spAutoFit/>
          </a:bodyPr>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kernel</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优化</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循环展开</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272145" y="1078230"/>
            <a:ext cx="3543935" cy="2193925"/>
          </a:xfrm>
          <a:prstGeom prst="rect">
            <a:avLst/>
          </a:prstGeom>
          <a:solidFill>
            <a:srgbClr val="DEEBF7"/>
          </a:solidFill>
        </p:spPr>
        <p:txBody>
          <a:bodyPr wrap="square" anchor="ctr">
            <a:noAutofit/>
          </a:bodyPr>
          <a:lstStyle>
            <a:defPPr>
              <a:defRPr lang="zh-CN"/>
            </a:defPPr>
            <a:lvl1pPr>
              <a:defRPr sz="1600">
                <a:latin typeface="微软雅黑" panose="020B0503020204020204" pitchFamily="34" charset="-122"/>
                <a:ea typeface="微软雅黑" panose="020B0503020204020204" pitchFamily="34" charset="-122"/>
              </a:defRPr>
            </a:lvl1pPr>
          </a:lstStyle>
          <a:p>
            <a:endParaRPr lang="en-US" altLang="zh-CN" sz="1200" dirty="0">
              <a:sym typeface="+mn-ea"/>
            </a:endParaRPr>
          </a:p>
          <a:p>
            <a:endParaRPr lang="en-US" altLang="zh-CN" sz="1200" dirty="0">
              <a:sym typeface="+mn-ea"/>
            </a:endParaRPr>
          </a:p>
          <a:p>
            <a:endParaRPr lang="en-US" altLang="zh-CN" sz="1200" dirty="0">
              <a:sym typeface="+mn-ea"/>
            </a:endParaRPr>
          </a:p>
          <a:p>
            <a:endParaRPr lang="en-US" altLang="zh-CN" sz="1200" dirty="0">
              <a:sym typeface="+mn-ea"/>
            </a:endParaRPr>
          </a:p>
          <a:p>
            <a:endParaRPr lang="en-US" altLang="zh-CN" sz="1200" dirty="0">
              <a:sym typeface="+mn-ea"/>
            </a:endParaRPr>
          </a:p>
          <a:p>
            <a:endParaRPr lang="en-US" altLang="zh-CN" sz="1200" dirty="0">
              <a:sym typeface="+mn-ea"/>
            </a:endParaRPr>
          </a:p>
          <a:p>
            <a:r>
              <a:rPr lang="en-US" altLang="zh-CN" sz="1200" dirty="0">
                <a:sym typeface="+mn-ea"/>
              </a:rPr>
              <a:t>VMADDS(A[i][k], B[k][offset+0], C[i][offset+0])</a:t>
            </a:r>
            <a:endParaRPr lang="en-US" altLang="zh-CN" sz="1200" dirty="0">
              <a:sym typeface="+mn-ea"/>
            </a:endParaRPr>
          </a:p>
          <a:p>
            <a:pPr algn="ctr"/>
            <a:r>
              <a:rPr lang="zh-CN" altLang="en-US" sz="1200" dirty="0">
                <a:sym typeface="+mn-ea"/>
              </a:rPr>
              <a:t>（向量指令</a:t>
            </a:r>
            <a:r>
              <a:rPr lang="en-US" altLang="zh-CN" sz="1200" dirty="0">
                <a:sym typeface="+mn-ea"/>
              </a:rPr>
              <a:t>SIMD, </a:t>
            </a:r>
            <a:r>
              <a:rPr lang="zh-CN" altLang="en-US" sz="1200" dirty="0">
                <a:sym typeface="+mn-ea"/>
              </a:rPr>
              <a:t>一次处理四个</a:t>
            </a:r>
            <a:r>
              <a:rPr lang="zh-CN" altLang="en-US" sz="1200" dirty="0">
                <a:sym typeface="+mn-ea"/>
              </a:rPr>
              <a:t>数据）</a:t>
            </a:r>
            <a:endParaRPr lang="en-US" altLang="zh-CN" sz="1200" dirty="0">
              <a:sym typeface="+mn-ea"/>
            </a:endParaRPr>
          </a:p>
          <a:p>
            <a:endParaRPr lang="en-US" altLang="zh-CN" sz="1200" dirty="0">
              <a:sym typeface="+mn-ea"/>
            </a:endParaRPr>
          </a:p>
          <a:p>
            <a:endParaRPr lang="en-US" altLang="zh-CN" sz="1200" dirty="0">
              <a:sym typeface="+mn-ea"/>
            </a:endParaRPr>
          </a:p>
          <a:p>
            <a:r>
              <a:rPr lang="en-US" altLang="zh-CN" sz="1200" dirty="0">
                <a:sym typeface="+mn-ea"/>
              </a:rPr>
              <a:t>C[</a:t>
            </a:r>
            <a:r>
              <a:rPr lang="en-US" altLang="zh-CN" sz="1200" dirty="0" err="1">
                <a:sym typeface="+mn-ea"/>
              </a:rPr>
              <a:t>i</a:t>
            </a:r>
            <a:r>
              <a:rPr lang="en-US" altLang="zh-CN" sz="1200" dirty="0">
                <a:sym typeface="+mn-ea"/>
              </a:rPr>
              <a:t>][offset + 0] += A[</a:t>
            </a:r>
            <a:r>
              <a:rPr lang="en-US" altLang="zh-CN" sz="1200" dirty="0" err="1">
                <a:sym typeface="+mn-ea"/>
              </a:rPr>
              <a:t>i</a:t>
            </a:r>
            <a:r>
              <a:rPr lang="en-US" altLang="zh-CN" sz="1200" dirty="0">
                <a:sym typeface="+mn-ea"/>
              </a:rPr>
              <a:t>][k] * B[k][offset + 0]</a:t>
            </a:r>
            <a:endParaRPr lang="en-US" altLang="zh-CN" sz="1200" dirty="0"/>
          </a:p>
          <a:p>
            <a:r>
              <a:rPr lang="en-US" altLang="zh-CN" sz="1200" dirty="0">
                <a:sym typeface="+mn-ea"/>
              </a:rPr>
              <a:t>C[</a:t>
            </a:r>
            <a:r>
              <a:rPr lang="en-US" altLang="zh-CN" sz="1200" dirty="0" err="1">
                <a:sym typeface="+mn-ea"/>
              </a:rPr>
              <a:t>i</a:t>
            </a:r>
            <a:r>
              <a:rPr lang="en-US" altLang="zh-CN" sz="1200" dirty="0">
                <a:sym typeface="+mn-ea"/>
              </a:rPr>
              <a:t>][offset + 1] += A[</a:t>
            </a:r>
            <a:r>
              <a:rPr lang="en-US" altLang="zh-CN" sz="1200" dirty="0" err="1">
                <a:sym typeface="+mn-ea"/>
              </a:rPr>
              <a:t>i</a:t>
            </a:r>
            <a:r>
              <a:rPr lang="en-US" altLang="zh-CN" sz="1200" dirty="0">
                <a:sym typeface="+mn-ea"/>
              </a:rPr>
              <a:t>][k] * B[k][pffset + 1]</a:t>
            </a:r>
            <a:endParaRPr lang="en-US" altLang="zh-CN" sz="1200" dirty="0"/>
          </a:p>
          <a:p>
            <a:r>
              <a:rPr lang="en-US" altLang="zh-CN" sz="1200" dirty="0">
                <a:sym typeface="+mn-ea"/>
              </a:rPr>
              <a:t>C[</a:t>
            </a:r>
            <a:r>
              <a:rPr lang="en-US" altLang="zh-CN" sz="1200" dirty="0" err="1">
                <a:sym typeface="+mn-ea"/>
              </a:rPr>
              <a:t>i</a:t>
            </a:r>
            <a:r>
              <a:rPr lang="en-US" altLang="zh-CN" sz="1200" dirty="0">
                <a:sym typeface="+mn-ea"/>
              </a:rPr>
              <a:t>][offset + 2] += A[</a:t>
            </a:r>
            <a:r>
              <a:rPr lang="en-US" altLang="zh-CN" sz="1200" dirty="0" err="1">
                <a:sym typeface="+mn-ea"/>
              </a:rPr>
              <a:t>i</a:t>
            </a:r>
            <a:r>
              <a:rPr lang="en-US" altLang="zh-CN" sz="1200" dirty="0">
                <a:sym typeface="+mn-ea"/>
              </a:rPr>
              <a:t>][k] * B[k][offset + 2]</a:t>
            </a:r>
            <a:endParaRPr lang="en-US" altLang="zh-CN" sz="1200" dirty="0"/>
          </a:p>
          <a:p>
            <a:r>
              <a:rPr lang="en-US" altLang="zh-CN" sz="1200" dirty="0">
                <a:sym typeface="+mn-ea"/>
              </a:rPr>
              <a:t>C[</a:t>
            </a:r>
            <a:r>
              <a:rPr lang="en-US" altLang="zh-CN" sz="1200" dirty="0" err="1">
                <a:sym typeface="+mn-ea"/>
              </a:rPr>
              <a:t>i</a:t>
            </a:r>
            <a:r>
              <a:rPr lang="en-US" altLang="zh-CN" sz="1200" dirty="0">
                <a:sym typeface="+mn-ea"/>
              </a:rPr>
              <a:t>][offset + 3] += A[</a:t>
            </a:r>
            <a:r>
              <a:rPr lang="en-US" altLang="zh-CN" sz="1200" dirty="0" err="1">
                <a:sym typeface="+mn-ea"/>
              </a:rPr>
              <a:t>i</a:t>
            </a:r>
            <a:r>
              <a:rPr lang="en-US" altLang="zh-CN" sz="1200" dirty="0">
                <a:sym typeface="+mn-ea"/>
              </a:rPr>
              <a:t>][k] * B[k][offset + 3]</a:t>
            </a:r>
            <a:endParaRPr lang="en-US" altLang="zh-CN" sz="1200" dirty="0">
              <a:sym typeface="+mn-ea"/>
            </a:endParaRPr>
          </a:p>
          <a:p>
            <a:endParaRPr lang="en-US" altLang="zh-CN" sz="1200" dirty="0">
              <a:sym typeface="+mn-ea"/>
            </a:endParaRPr>
          </a:p>
          <a:p>
            <a:endParaRPr lang="en-US" altLang="zh-CN" sz="1200" dirty="0">
              <a:sym typeface="+mn-ea"/>
            </a:endParaRPr>
          </a:p>
          <a:p>
            <a:endParaRPr lang="en-US" altLang="zh-CN" sz="1200" dirty="0">
              <a:sym typeface="+mn-ea"/>
            </a:endParaRPr>
          </a:p>
          <a:p>
            <a:endParaRPr lang="en-US" altLang="zh-CN" sz="1200" dirty="0">
              <a:sym typeface="+mn-ea"/>
            </a:endParaRPr>
          </a:p>
          <a:p>
            <a:endParaRPr lang="en-US" altLang="zh-CN" sz="1200" dirty="0">
              <a:sym typeface="+mn-ea"/>
            </a:endParaRPr>
          </a:p>
        </p:txBody>
      </p:sp>
      <p:sp>
        <p:nvSpPr>
          <p:cNvPr id="98" name="右箭头 97"/>
          <p:cNvSpPr/>
          <p:nvPr/>
        </p:nvSpPr>
        <p:spPr>
          <a:xfrm rot="16200000">
            <a:off x="9932670" y="1813560"/>
            <a:ext cx="358140" cy="53213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2300605" y="5029200"/>
            <a:ext cx="478155" cy="521970"/>
          </a:xfrm>
          <a:prstGeom prst="rect">
            <a:avLst/>
          </a:prstGeom>
          <a:noFill/>
        </p:spPr>
        <p:txBody>
          <a:bodyPr wrap="square" rtlCol="0">
            <a:spAutoFit/>
          </a:bodyPr>
          <a:p>
            <a:r>
              <a:rPr lang="zh-CN" altLang="en-US" sz="2800" b="1">
                <a:latin typeface="黑体" panose="02010609060101010101" pitchFamily="49" charset="-122"/>
                <a:ea typeface="黑体" panose="02010609060101010101" pitchFamily="49" charset="-122"/>
              </a:rPr>
              <a:t>≡</a:t>
            </a:r>
            <a:endParaRPr lang="zh-CN" altLang="en-US" sz="2800" b="1">
              <a:latin typeface="黑体" panose="02010609060101010101" pitchFamily="49" charset="-122"/>
              <a:ea typeface="黑体" panose="02010609060101010101" pitchFamily="49" charset="-122"/>
            </a:endParaRPr>
          </a:p>
        </p:txBody>
      </p:sp>
      <p:sp>
        <p:nvSpPr>
          <p:cNvPr id="15" name="文本框 14"/>
          <p:cNvSpPr txBox="1"/>
          <p:nvPr/>
        </p:nvSpPr>
        <p:spPr>
          <a:xfrm>
            <a:off x="6035040" y="3954145"/>
            <a:ext cx="2951480" cy="2672080"/>
          </a:xfrm>
          <a:prstGeom prst="rect">
            <a:avLst/>
          </a:prstGeom>
          <a:solidFill>
            <a:srgbClr val="E2F0D9"/>
          </a:solidFill>
        </p:spPr>
        <p:txBody>
          <a:bodyPr wrap="square" anchor="ctr">
            <a:noAutofit/>
          </a:bodyPr>
          <a:lstStyle>
            <a:defPPr>
              <a:defRPr lang="zh-CN"/>
            </a:defPPr>
            <a:lvl1pPr>
              <a:defRPr sz="1600">
                <a:latin typeface="微软雅黑" panose="020B0503020204020204" pitchFamily="34" charset="-122"/>
                <a:ea typeface="微软雅黑" panose="020B0503020204020204" pitchFamily="34" charset="-122"/>
              </a:defRPr>
            </a:lvl1pPr>
          </a:lstStyle>
          <a:p>
            <a:pPr>
              <a:lnSpc>
                <a:spcPct val="120000"/>
              </a:lnSpc>
            </a:pPr>
            <a:r>
              <a:rPr lang="en-US" altLang="zh-CN" dirty="0"/>
              <a:t>for i in 0...1</a:t>
            </a:r>
            <a:endParaRPr lang="en-US" altLang="zh-CN" dirty="0"/>
          </a:p>
          <a:p>
            <a:pPr>
              <a:lnSpc>
                <a:spcPct val="120000"/>
              </a:lnSpc>
            </a:pPr>
            <a:r>
              <a:rPr lang="en-US" altLang="zh-CN" dirty="0"/>
              <a:t>     do  test1...</a:t>
            </a:r>
            <a:endParaRPr lang="en-US" altLang="zh-CN" dirty="0"/>
          </a:p>
          <a:p>
            <a:pPr>
              <a:lnSpc>
                <a:spcPct val="120000"/>
              </a:lnSpc>
            </a:pPr>
            <a:r>
              <a:rPr lang="en-US" altLang="zh-CN" dirty="0"/>
              <a:t>     do  test2...</a:t>
            </a:r>
            <a:endParaRPr lang="en-US" altLang="zh-CN" dirty="0"/>
          </a:p>
          <a:p>
            <a:pPr>
              <a:lnSpc>
                <a:spcPct val="120000"/>
              </a:lnSpc>
            </a:pPr>
            <a:r>
              <a:rPr lang="en-US" altLang="zh-CN" dirty="0"/>
              <a:t>     do  test3...</a:t>
            </a:r>
            <a:endParaRPr lang="en-US" altLang="zh-CN" dirty="0"/>
          </a:p>
          <a:p>
            <a:pPr>
              <a:lnSpc>
                <a:spcPct val="120000"/>
              </a:lnSpc>
            </a:pPr>
            <a:r>
              <a:rPr lang="en-US" altLang="zh-CN" dirty="0"/>
              <a:t>     do  test4...</a:t>
            </a:r>
            <a:endParaRPr lang="en-US" altLang="zh-CN" dirty="0"/>
          </a:p>
          <a:p>
            <a:pPr>
              <a:lnSpc>
                <a:spcPct val="120000"/>
              </a:lnSpc>
            </a:pPr>
            <a:r>
              <a:rPr lang="en-US" altLang="zh-CN" dirty="0"/>
              <a:t>endfor</a:t>
            </a:r>
            <a:endParaRPr lang="en-US" altLang="zh-CN" dirty="0"/>
          </a:p>
        </p:txBody>
      </p:sp>
      <p:sp>
        <p:nvSpPr>
          <p:cNvPr id="17" name="文本框 16"/>
          <p:cNvSpPr txBox="1"/>
          <p:nvPr/>
        </p:nvSpPr>
        <p:spPr>
          <a:xfrm>
            <a:off x="8985885" y="3954145"/>
            <a:ext cx="2830195" cy="2672080"/>
          </a:xfrm>
          <a:prstGeom prst="rect">
            <a:avLst/>
          </a:prstGeom>
          <a:solidFill>
            <a:srgbClr val="E2F0D9"/>
          </a:solidFill>
        </p:spPr>
        <p:txBody>
          <a:bodyPr wrap="square" anchor="ctr">
            <a:noAutofit/>
          </a:bodyPr>
          <a:lstStyle>
            <a:defPPr>
              <a:defRPr lang="zh-CN"/>
            </a:defPPr>
            <a:lvl1pPr>
              <a:defRPr sz="1600">
                <a:latin typeface="微软雅黑" panose="020B0503020204020204" pitchFamily="34" charset="-122"/>
                <a:ea typeface="微软雅黑" panose="020B0503020204020204" pitchFamily="34" charset="-122"/>
              </a:defRPr>
            </a:lvl1pPr>
          </a:lstStyle>
          <a:p>
            <a:pPr>
              <a:lnSpc>
                <a:spcPct val="120000"/>
              </a:lnSpc>
            </a:pPr>
            <a:r>
              <a:rPr lang="en-US" altLang="zh-CN" dirty="0"/>
              <a:t>do test</a:t>
            </a:r>
            <a:endParaRPr lang="en-US" altLang="zh-CN" dirty="0"/>
          </a:p>
          <a:p>
            <a:pPr>
              <a:lnSpc>
                <a:spcPct val="120000"/>
              </a:lnSpc>
            </a:pPr>
            <a:r>
              <a:rPr lang="en-US" altLang="zh-CN" dirty="0"/>
              <a:t>do test</a:t>
            </a:r>
            <a:endParaRPr lang="en-US" altLang="zh-CN" dirty="0"/>
          </a:p>
          <a:p>
            <a:pPr>
              <a:lnSpc>
                <a:spcPct val="120000"/>
              </a:lnSpc>
            </a:pPr>
            <a:r>
              <a:rPr lang="en-US" altLang="zh-CN" dirty="0"/>
              <a:t>do test</a:t>
            </a:r>
            <a:endParaRPr lang="en-US" altLang="zh-CN" dirty="0"/>
          </a:p>
          <a:p>
            <a:pPr>
              <a:lnSpc>
                <a:spcPct val="120000"/>
              </a:lnSpc>
            </a:pPr>
            <a:r>
              <a:rPr lang="en-US" altLang="zh-CN" dirty="0"/>
              <a:t>do test	if 1 &gt; 1	break</a:t>
            </a:r>
            <a:endParaRPr lang="en-US" altLang="zh-CN" dirty="0"/>
          </a:p>
          <a:p>
            <a:pPr>
              <a:lnSpc>
                <a:spcPct val="120000"/>
              </a:lnSpc>
            </a:pPr>
            <a:r>
              <a:rPr lang="en-US" altLang="zh-CN" dirty="0"/>
              <a:t>do test</a:t>
            </a:r>
            <a:endParaRPr lang="en-US" altLang="zh-CN" dirty="0"/>
          </a:p>
          <a:p>
            <a:pPr>
              <a:lnSpc>
                <a:spcPct val="120000"/>
              </a:lnSpc>
            </a:pPr>
            <a:r>
              <a:rPr lang="en-US" altLang="zh-CN" dirty="0"/>
              <a:t>do test</a:t>
            </a:r>
            <a:endParaRPr lang="en-US" altLang="zh-CN" dirty="0"/>
          </a:p>
          <a:p>
            <a:pPr>
              <a:lnSpc>
                <a:spcPct val="120000"/>
              </a:lnSpc>
            </a:pPr>
            <a:r>
              <a:rPr lang="en-US" altLang="zh-CN" dirty="0"/>
              <a:t>do test</a:t>
            </a:r>
            <a:endParaRPr lang="en-US" altLang="zh-CN" dirty="0"/>
          </a:p>
          <a:p>
            <a:pPr>
              <a:lnSpc>
                <a:spcPct val="120000"/>
              </a:lnSpc>
            </a:pPr>
            <a:r>
              <a:rPr lang="en-US" altLang="zh-CN" dirty="0"/>
              <a:t>do test	if 2 &gt; 1	break;</a:t>
            </a:r>
            <a:endParaRPr lang="en-US" altLang="zh-CN" dirty="0"/>
          </a:p>
        </p:txBody>
      </p:sp>
      <p:sp>
        <p:nvSpPr>
          <p:cNvPr id="18" name="文本框 17"/>
          <p:cNvSpPr txBox="1"/>
          <p:nvPr/>
        </p:nvSpPr>
        <p:spPr>
          <a:xfrm>
            <a:off x="8272145" y="5029200"/>
            <a:ext cx="593090" cy="521970"/>
          </a:xfrm>
          <a:prstGeom prst="rect">
            <a:avLst/>
          </a:prstGeom>
          <a:noFill/>
        </p:spPr>
        <p:txBody>
          <a:bodyPr wrap="square" rtlCol="0" anchor="t">
            <a:spAutoFit/>
          </a:bodyPr>
          <a:p>
            <a:r>
              <a:rPr lang="zh-CN" altLang="en-US" sz="2800" b="1">
                <a:latin typeface="黑体" panose="02010609060101010101" pitchFamily="49" charset="-122"/>
                <a:ea typeface="黑体" panose="02010609060101010101" pitchFamily="49" charset="-122"/>
                <a:sym typeface="+mn-ea"/>
              </a:rPr>
              <a:t>≡</a:t>
            </a:r>
            <a:endParaRPr lang="zh-CN" altLang="en-US" sz="2800" b="1">
              <a:latin typeface="黑体" panose="02010609060101010101" pitchFamily="49" charset="-122"/>
              <a:ea typeface="黑体" panose="02010609060101010101" pitchFamily="49" charset="-122"/>
              <a:sym typeface="+mn-ea"/>
            </a:endParaRPr>
          </a:p>
        </p:txBody>
      </p:sp>
      <p:sp>
        <p:nvSpPr>
          <p:cNvPr id="19" name="矩形 18"/>
          <p:cNvSpPr/>
          <p:nvPr/>
        </p:nvSpPr>
        <p:spPr>
          <a:xfrm>
            <a:off x="3999865" y="3954145"/>
            <a:ext cx="990600" cy="2601595"/>
          </a:xfrm>
          <a:prstGeom prst="rect">
            <a:avLst/>
          </a:prstGeom>
          <a:noFill/>
          <a:ln w="28575" cmpd="sng">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nvSpPr>
        <p:spPr>
          <a:xfrm>
            <a:off x="9845675" y="4024630"/>
            <a:ext cx="990600" cy="2601595"/>
          </a:xfrm>
          <a:prstGeom prst="rect">
            <a:avLst/>
          </a:prstGeom>
          <a:noFill/>
          <a:ln w="28575" cmpd="sng">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让矩阵乘跑的更快的方式：并行</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838200" y="1108003"/>
            <a:ext cx="10829925" cy="2020263"/>
          </a:xfrm>
          <a:prstGeom prst="rect">
            <a:avLst/>
          </a:prstGeom>
          <a:noFill/>
        </p:spPr>
        <p:txBody>
          <a:bodyPr wrap="square">
            <a:noAutofit/>
          </a:bodyPr>
          <a:lstStyle/>
          <a:p>
            <a:pPr marL="285750"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指令级并行性（</a:t>
            </a:r>
            <a:r>
              <a:rPr lang="en-US" altLang="zh-CN" dirty="0">
                <a:solidFill>
                  <a:srgbClr val="C00000"/>
                </a:solidFill>
                <a:latin typeface="微软雅黑" panose="020B0503020204020204" pitchFamily="34" charset="-122"/>
                <a:ea typeface="微软雅黑" panose="020B0503020204020204" pitchFamily="34" charset="-122"/>
              </a:rPr>
              <a:t>Instruction Level Parallelism</a:t>
            </a:r>
            <a:r>
              <a:rPr lang="zh-CN" altLang="en-US" dirty="0">
                <a:solidFill>
                  <a:srgbClr val="C00000"/>
                </a:solidFill>
                <a:latin typeface="微软雅黑" panose="020B0503020204020204" pitchFamily="34" charset="-122"/>
                <a:ea typeface="微软雅黑" panose="020B0503020204020204" pitchFamily="34" charset="-122"/>
              </a:rPr>
              <a:t>，简称</a:t>
            </a:r>
            <a:r>
              <a:rPr lang="en-US" altLang="zh-CN" dirty="0">
                <a:solidFill>
                  <a:srgbClr val="C00000"/>
                </a:solidFill>
                <a:latin typeface="微软雅黑" panose="020B0503020204020204" pitchFamily="34" charset="-122"/>
                <a:ea typeface="微软雅黑" panose="020B0503020204020204" pitchFamily="34" charset="-122"/>
              </a:rPr>
              <a:t>ILP</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主要指指令之间的并行性，当指令之间不存在相关时，这些指令可以在处理器流水线上重叠起来并行执行</a:t>
            </a:r>
            <a:endParaRPr lang="en-US" altLang="zh-CN" dirty="0">
              <a:solidFill>
                <a:srgbClr val="121212"/>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指令流水线、多发射、动态调度、寄存器重命名、转移猜测等技术</a:t>
            </a:r>
            <a:endParaRPr lang="en-US" altLang="zh-CN" sz="1600"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数据级并行性（</a:t>
            </a:r>
            <a:r>
              <a:rPr lang="en-US" altLang="zh-CN" dirty="0">
                <a:solidFill>
                  <a:srgbClr val="C00000"/>
                </a:solidFill>
                <a:latin typeface="微软雅黑" panose="020B0503020204020204" pitchFamily="34" charset="-122"/>
                <a:ea typeface="微软雅黑" panose="020B0503020204020204" pitchFamily="34" charset="-122"/>
              </a:rPr>
              <a:t>Data Level Parallelism</a:t>
            </a:r>
            <a:r>
              <a:rPr lang="zh-CN" altLang="en-US" dirty="0">
                <a:solidFill>
                  <a:srgbClr val="C00000"/>
                </a:solidFill>
                <a:latin typeface="微软雅黑" panose="020B0503020204020204" pitchFamily="34" charset="-122"/>
                <a:ea typeface="微软雅黑" panose="020B0503020204020204" pitchFamily="34" charset="-122"/>
              </a:rPr>
              <a:t>，简称</a:t>
            </a:r>
            <a:r>
              <a:rPr lang="en-US" altLang="zh-CN" dirty="0">
                <a:solidFill>
                  <a:srgbClr val="C00000"/>
                </a:solidFill>
                <a:latin typeface="微软雅黑" panose="020B0503020204020204" pitchFamily="34" charset="-122"/>
                <a:ea typeface="微软雅黑" panose="020B0503020204020204" pitchFamily="34" charset="-122"/>
              </a:rPr>
              <a:t>DLP</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是指对集合或者数组中的元素同时执行相同的操作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SIMD</a:t>
            </a:r>
            <a:r>
              <a:rPr lang="zh-CN" altLang="en-US" sz="1600" dirty="0">
                <a:latin typeface="微软雅黑" panose="020B0503020204020204" pitchFamily="34" charset="-122"/>
                <a:ea typeface="微软雅黑" panose="020B0503020204020204" pitchFamily="34" charset="-122"/>
              </a:rPr>
              <a:t>方法</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专用向量处理器：如</a:t>
            </a:r>
            <a:r>
              <a:rPr lang="en-US" altLang="zh-CN" sz="1600" dirty="0">
                <a:latin typeface="微软雅黑" panose="020B0503020204020204" pitchFamily="34" charset="-122"/>
                <a:ea typeface="微软雅黑" panose="020B0503020204020204" pitchFamily="34" charset="-122"/>
              </a:rPr>
              <a:t>CRAY</a:t>
            </a:r>
            <a:r>
              <a:rPr lang="zh-CN" altLang="en-US" sz="1600" dirty="0">
                <a:latin typeface="微软雅黑" panose="020B0503020204020204" pitchFamily="34" charset="-122"/>
                <a:ea typeface="微软雅黑" panose="020B0503020204020204" pitchFamily="34" charset="-122"/>
              </a:rPr>
              <a:t>公司的</a:t>
            </a:r>
            <a:r>
              <a:rPr lang="en-US" altLang="zh-CN" sz="1600" dirty="0">
                <a:latin typeface="微软雅黑" panose="020B0503020204020204" pitchFamily="34" charset="-122"/>
                <a:ea typeface="微软雅黑" panose="020B0503020204020204" pitchFamily="34" charset="-122"/>
              </a:rPr>
              <a:t>CRAY-1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CRAY-2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X-MP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Y-MP</a:t>
            </a:r>
            <a:r>
              <a:rPr lang="zh-CN" altLang="en-US" sz="1600" dirty="0">
                <a:latin typeface="微软雅黑" panose="020B0503020204020204" pitchFamily="34" charset="-122"/>
                <a:ea typeface="微软雅黑" panose="020B0503020204020204" pitchFamily="34" charset="-122"/>
              </a:rPr>
              <a:t>等</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多处理器方法（</a:t>
            </a:r>
            <a:r>
              <a:rPr lang="en-US" altLang="zh-CN" sz="1600" dirty="0">
                <a:latin typeface="微软雅黑" panose="020B0503020204020204" pitchFamily="34" charset="-122"/>
                <a:ea typeface="微软雅黑" panose="020B0503020204020204" pitchFamily="34" charset="-122"/>
              </a:rPr>
              <a:t>SPMD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Single Program Multi-Data</a:t>
            </a:r>
            <a:r>
              <a:rPr lang="zh-CN" altLang="en-US" sz="1600" dirty="0">
                <a:latin typeface="微软雅黑" panose="020B0503020204020204" pitchFamily="34" charset="-122"/>
                <a:ea typeface="微软雅黑" panose="020B0503020204020204" pitchFamily="34" charset="-122"/>
              </a:rPr>
              <a:t>）的编程方式</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rgbClr val="C00000"/>
                </a:solidFill>
                <a:latin typeface="微软雅黑" panose="020B0503020204020204" pitchFamily="34" charset="-122"/>
                <a:ea typeface="微软雅黑" panose="020B0503020204020204" pitchFamily="34" charset="-122"/>
              </a:rPr>
              <a:t>任务级并行性（</a:t>
            </a:r>
            <a:r>
              <a:rPr lang="en-US" altLang="zh-CN" dirty="0">
                <a:solidFill>
                  <a:srgbClr val="C00000"/>
                </a:solidFill>
                <a:latin typeface="微软雅黑" panose="020B0503020204020204" pitchFamily="34" charset="-122"/>
                <a:ea typeface="微软雅黑" panose="020B0503020204020204" pitchFamily="34" charset="-122"/>
              </a:rPr>
              <a:t>Task Level Parallelism</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是将不同任务（进程或者线程）分布到不同处理单元上执行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endParaRPr lang="zh-CN" altLang="en-US" sz="1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273097" y="2792187"/>
            <a:ext cx="10515600" cy="820808"/>
          </a:xfrm>
          <a:prstGeom prst="rect">
            <a:avLst/>
          </a:prstGeom>
          <a:solidFill>
            <a:schemeClr val="accent1">
              <a:lumMod val="20000"/>
              <a:lumOff val="80000"/>
            </a:schemeClr>
          </a:solidFill>
        </p:spPr>
        <p:txBody>
          <a:bodyPr wrap="square">
            <a:noAutofit/>
          </a:bodyPr>
          <a:lstStyle/>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for(</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i</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=0;i&lt;</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N;i</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 {</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    local[</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i</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 = (i+0.5)*w;</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1273097" y="5174831"/>
            <a:ext cx="10515600" cy="1437842"/>
          </a:xfrm>
          <a:prstGeom prst="rect">
            <a:avLst/>
          </a:prstGeom>
          <a:solidFill>
            <a:schemeClr val="accent1">
              <a:lumMod val="20000"/>
              <a:lumOff val="80000"/>
            </a:schemeClr>
          </a:solidFill>
        </p:spPr>
        <p:txBody>
          <a:bodyPr wrap="square">
            <a:noAutofit/>
          </a:bodyPr>
          <a:lstStyle/>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if(</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processor_ID</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 {</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    task A;</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}else if (</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processor_ID</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    Task B;</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2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0"/>
          <p:cNvSpPr txBox="1"/>
          <p:nvPr/>
        </p:nvSpPr>
        <p:spPr>
          <a:xfrm>
            <a:off x="852839" y="330630"/>
            <a:ext cx="10363029" cy="461665"/>
          </a:xfrm>
          <a:prstGeom prst="rect">
            <a:avLst/>
          </a:prstGeom>
          <a:noFill/>
        </p:spPr>
        <p:txBody>
          <a:bodyPr wrap="square"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SIMD (Single Instruction, Multiple Data streams)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786840" y="1196752"/>
            <a:ext cx="6739375" cy="4850110"/>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Single Instruction, Multiple Data (SIMD) is an Instruction Set Architecture that have </a:t>
            </a:r>
            <a:r>
              <a:rPr lang="en-US" altLang="zh-CN" sz="1600" dirty="0">
                <a:solidFill>
                  <a:srgbClr val="C00000"/>
                </a:solidFill>
                <a:latin typeface="微软雅黑" panose="020B0503020204020204" pitchFamily="34" charset="-122"/>
                <a:ea typeface="微软雅黑" panose="020B0503020204020204" pitchFamily="34" charset="-122"/>
              </a:rPr>
              <a:t>a single control unit (CU) and more than one processing unit (PU) </a:t>
            </a:r>
            <a:r>
              <a:rPr lang="en-US" altLang="zh-CN" sz="1600" dirty="0">
                <a:latin typeface="微软雅黑" panose="020B0503020204020204" pitchFamily="34" charset="-122"/>
                <a:ea typeface="微软雅黑" panose="020B0503020204020204" pitchFamily="34" charset="-122"/>
              </a:rPr>
              <a:t>that operates like a von Neumann machine by executing a single instruction stream over PUs, handled through the CU. The CU generates the control signals for all of the PUs and by which executes the same operation on different data streams. The SIMD architecture, in effect, is capable of achieving data level parallelism just like with vector processor.</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Some of the examples of the SIMD based systems include IBM's </a:t>
            </a:r>
            <a:r>
              <a:rPr lang="en-US" altLang="zh-CN" sz="1600" dirty="0" err="1">
                <a:latin typeface="微软雅黑" panose="020B0503020204020204" pitchFamily="34" charset="-122"/>
                <a:ea typeface="微软雅黑" panose="020B0503020204020204" pitchFamily="34" charset="-122"/>
              </a:rPr>
              <a:t>AltiVec</a:t>
            </a:r>
            <a:r>
              <a:rPr lang="en-US" altLang="zh-CN" sz="1600" dirty="0">
                <a:latin typeface="微软雅黑" panose="020B0503020204020204" pitchFamily="34" charset="-122"/>
                <a:ea typeface="微软雅黑" panose="020B0503020204020204" pitchFamily="34" charset="-122"/>
              </a:rPr>
              <a:t> and SPE for PowerPC, HP's PA-RISC Multimedia Acceleration </a:t>
            </a:r>
            <a:r>
              <a:rPr lang="en-US" altLang="zh-CN" sz="1600" dirty="0" err="1">
                <a:latin typeface="微软雅黑" panose="020B0503020204020204" pitchFamily="34" charset="-122"/>
                <a:ea typeface="微软雅黑" panose="020B0503020204020204" pitchFamily="34" charset="-122"/>
              </a:rPr>
              <a:t>eXtensions</a:t>
            </a:r>
            <a:r>
              <a:rPr lang="en-US" altLang="zh-CN" sz="1600" dirty="0">
                <a:latin typeface="微软雅黑" panose="020B0503020204020204" pitchFamily="34" charset="-122"/>
                <a:ea typeface="微软雅黑" panose="020B0503020204020204" pitchFamily="34" charset="-122"/>
              </a:rPr>
              <a:t> (MAX), </a:t>
            </a:r>
            <a:r>
              <a:rPr lang="en-US" altLang="zh-CN" sz="1600" dirty="0">
                <a:solidFill>
                  <a:srgbClr val="C00000"/>
                </a:solidFill>
                <a:latin typeface="微软雅黑" panose="020B0503020204020204" pitchFamily="34" charset="-122"/>
                <a:ea typeface="微软雅黑" panose="020B0503020204020204" pitchFamily="34" charset="-122"/>
              </a:rPr>
              <a:t>Intel's MMX and </a:t>
            </a:r>
            <a:r>
              <a:rPr lang="en-US" altLang="zh-CN" sz="1600" dirty="0" err="1">
                <a:solidFill>
                  <a:srgbClr val="C00000"/>
                </a:solidFill>
                <a:latin typeface="微软雅黑" panose="020B0503020204020204" pitchFamily="34" charset="-122"/>
                <a:ea typeface="微软雅黑" panose="020B0503020204020204" pitchFamily="34" charset="-122"/>
              </a:rPr>
              <a:t>iwMMXt</a:t>
            </a:r>
            <a:r>
              <a:rPr lang="en-US" altLang="zh-CN" sz="1600" dirty="0">
                <a:solidFill>
                  <a:srgbClr val="C00000"/>
                </a:solidFill>
                <a:latin typeface="微软雅黑" panose="020B0503020204020204" pitchFamily="34" charset="-122"/>
                <a:ea typeface="微软雅黑" panose="020B0503020204020204" pitchFamily="34" charset="-122"/>
              </a:rPr>
              <a:t>, SSE, SSE2, SSE3 and SSSE3, AMD's 3DNow!</a:t>
            </a:r>
            <a:r>
              <a:rPr lang="en-US" altLang="zh-CN" sz="1600" dirty="0">
                <a:latin typeface="微软雅黑" panose="020B0503020204020204" pitchFamily="34" charset="-122"/>
                <a:ea typeface="微软雅黑" panose="020B0503020204020204" pitchFamily="34" charset="-122"/>
              </a:rPr>
              <a:t> etc.</a:t>
            </a:r>
            <a:endParaRPr lang="en-US" altLang="zh-CN" sz="1600"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15991" y="4524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MD"/>
          <p:cNvPicPr>
            <a:picLocks noChangeAspect="1" noChangeArrowheads="1"/>
          </p:cNvPicPr>
          <p:nvPr/>
        </p:nvPicPr>
        <p:blipFill rotWithShape="1">
          <a:blip r:embed="rId2">
            <a:extLst>
              <a:ext uri="{28A0092B-C50C-407E-A947-70E740481C1C}">
                <a14:useLocalDpi xmlns:a14="http://schemas.microsoft.com/office/drawing/2010/main" val="0"/>
              </a:ext>
            </a:extLst>
          </a:blip>
          <a:srcRect t="9517"/>
          <a:stretch>
            <a:fillRect/>
          </a:stretch>
        </p:blipFill>
        <p:spPr bwMode="auto">
          <a:xfrm>
            <a:off x="7692904" y="3429000"/>
            <a:ext cx="4394923" cy="3230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5701145" y="1871329"/>
            <a:ext cx="6296271" cy="4155398"/>
          </a:xfrm>
          <a:prstGeom prst="rect">
            <a:avLst/>
          </a:prstGeom>
        </p:spPr>
      </p:pic>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OpenMP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多线程加速</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a:blip r:embed="rId2"/>
          <a:stretch>
            <a:fillRect/>
          </a:stretch>
        </p:blipFill>
        <p:spPr>
          <a:xfrm>
            <a:off x="4839120" y="365124"/>
            <a:ext cx="3529025" cy="3073095"/>
          </a:xfrm>
          <a:prstGeom prst="rect">
            <a:avLst/>
          </a:prstGeom>
        </p:spPr>
      </p:pic>
      <p:sp>
        <p:nvSpPr>
          <p:cNvPr id="18" name="文本框 17"/>
          <p:cNvSpPr txBox="1"/>
          <p:nvPr/>
        </p:nvSpPr>
        <p:spPr>
          <a:xfrm>
            <a:off x="783863" y="2195729"/>
            <a:ext cx="3529025" cy="3139321"/>
          </a:xfrm>
          <a:prstGeom prst="rect">
            <a:avLst/>
          </a:prstGeom>
          <a:noFill/>
        </p:spPr>
        <p:txBody>
          <a:bodyPr wrap="square" rtlCol="0">
            <a:spAutoFit/>
          </a:bodyPr>
          <a:lstStyle/>
          <a:p>
            <a:r>
              <a:rPr lang="zh-CN" altLang="en-US" dirty="0"/>
              <a:t>由于矩阵乘法具有计算相对独立的特性</a:t>
            </a:r>
            <a:r>
              <a:rPr lang="en-US" altLang="zh-CN" dirty="0"/>
              <a:t>,</a:t>
            </a:r>
            <a:r>
              <a:rPr lang="zh-CN" altLang="en-US" dirty="0"/>
              <a:t>利用并行化技术可以将矩阵的打包操作以及计算过程分配给多个线程进行处理。</a:t>
            </a:r>
            <a:endParaRPr lang="en-US" altLang="zh-CN" dirty="0"/>
          </a:p>
          <a:p>
            <a:endParaRPr lang="en-US" altLang="zh-CN" dirty="0"/>
          </a:p>
          <a:p>
            <a:r>
              <a:rPr lang="zh-CN" altLang="en-US" dirty="0"/>
              <a:t>可以充分利用现代处理器的多核运算能力。并且多线程优化可以将内存访问并行化，不同线程可以同时从内存中读取数据或向内存中写入数据，从而提高内存带宽利用率。</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524111" y="1966666"/>
            <a:ext cx="7374996" cy="2924667"/>
          </a:xfrm>
          <a:prstGeom prst="rect">
            <a:avLst/>
          </a:prstGeom>
        </p:spPr>
      </p:pic>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双缓冲（数据预取）</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619557" y="4805127"/>
            <a:ext cx="6302737" cy="1477328"/>
          </a:xfrm>
          <a:prstGeom prst="rect">
            <a:avLst/>
          </a:prstGeom>
          <a:noFill/>
        </p:spPr>
        <p:txBody>
          <a:bodyPr wrap="square" rtlCol="0">
            <a:spAutoFit/>
          </a:bodyPr>
          <a:lstStyle/>
          <a:p>
            <a:r>
              <a:rPr lang="zh-CN" altLang="en-US" dirty="0"/>
              <a:t>双缓冲优化的核心思想是交替利用两个缓冲区（</a:t>
            </a:r>
            <a:r>
              <a:rPr lang="en-US" altLang="zh-CN" dirty="0"/>
              <a:t>buffer</a:t>
            </a:r>
            <a:r>
              <a:rPr lang="zh-CN" altLang="en-US" dirty="0"/>
              <a:t>），一个用于数据传输，另一个用于计算。在</a:t>
            </a:r>
            <a:r>
              <a:rPr lang="en-US" altLang="zh-CN" dirty="0"/>
              <a:t>GEMM</a:t>
            </a:r>
            <a:r>
              <a:rPr lang="zh-CN" altLang="en-US" dirty="0"/>
              <a:t>操作中，一个缓冲区中加载新的数据块的同时，在另一个缓冲区中进行当前数据块的计算。这样可以减少等待数据传输的时间，提高计算的并行性。</a:t>
            </a:r>
            <a:endParaRPr lang="zh-CN" altLang="en-US" dirty="0"/>
          </a:p>
        </p:txBody>
      </p:sp>
      <p:sp>
        <p:nvSpPr>
          <p:cNvPr id="6" name="文本框 5"/>
          <p:cNvSpPr txBox="1"/>
          <p:nvPr/>
        </p:nvSpPr>
        <p:spPr>
          <a:xfrm>
            <a:off x="619557" y="1966666"/>
            <a:ext cx="3593307" cy="2585323"/>
          </a:xfrm>
          <a:prstGeom prst="rect">
            <a:avLst/>
          </a:prstGeom>
          <a:noFill/>
        </p:spPr>
        <p:txBody>
          <a:bodyPr wrap="square">
            <a:spAutoFit/>
          </a:bodyPr>
          <a:lstStyle/>
          <a:p>
            <a:r>
              <a:rPr lang="zh-CN" altLang="en-US" dirty="0"/>
              <a:t>矩阵乘法计算过程中，数据传输和计算是串行的，即先传输数据再进行计算。这种方式会导致处理器在等待数据传输完成时处于空闲状态，降低了整体计算效率。</a:t>
            </a:r>
            <a:endParaRPr lang="en-US" altLang="zh-CN" dirty="0"/>
          </a:p>
          <a:p>
            <a:endParaRPr lang="en-US" altLang="zh-CN" dirty="0"/>
          </a:p>
          <a:p>
            <a:r>
              <a:rPr lang="zh-CN" altLang="en-US" dirty="0"/>
              <a:t>同时，矩阵乘法涉及大量的数据传输，尤其是当矩阵规模较大时，内存带宽成为性能瓶颈。</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1-封面备份 5"/>
          <p:cNvPicPr>
            <a:picLocks noChangeAspect="1"/>
          </p:cNvPicPr>
          <p:nvPr/>
        </p:nvPicPr>
        <p:blipFill>
          <a:blip r:embed="rId1"/>
          <a:stretch>
            <a:fillRect/>
          </a:stretch>
        </p:blipFill>
        <p:spPr>
          <a:xfrm>
            <a:off x="0" y="0"/>
            <a:ext cx="12192000" cy="6858000"/>
          </a:xfrm>
          <a:prstGeom prst="rect">
            <a:avLst/>
          </a:prstGeom>
        </p:spPr>
      </p:pic>
      <p:sp>
        <p:nvSpPr>
          <p:cNvPr id="11" name="文本框 10"/>
          <p:cNvSpPr txBox="1"/>
          <p:nvPr/>
        </p:nvSpPr>
        <p:spPr>
          <a:xfrm>
            <a:off x="-1" y="2473750"/>
            <a:ext cx="10047249" cy="1184262"/>
          </a:xfrm>
          <a:prstGeom prst="rect">
            <a:avLst/>
          </a:prstGeom>
          <a:solidFill>
            <a:srgbClr val="000A30">
              <a:alpha val="83137"/>
            </a:srgbClr>
          </a:solidFill>
        </p:spPr>
        <p:txBody>
          <a:bodyPr wrap="square" rtlCol="0" anchor="ctr">
            <a:noAutofit/>
          </a:bodyPr>
          <a:lstStyle/>
          <a:p>
            <a:pPr algn="ctr"/>
            <a:r>
              <a:rPr lang="en-US" altLang="zh-CN" sz="4200" b="1" dirty="0">
                <a:solidFill>
                  <a:schemeClr val="bg1"/>
                </a:solidFill>
                <a:latin typeface="PingFang SC Semibold" panose="020B0400000000000000" charset="-122"/>
                <a:ea typeface="PingFang SC Semibold" panose="020B0400000000000000" charset="-122"/>
              </a:rPr>
              <a:t>GEMM</a:t>
            </a:r>
            <a:r>
              <a:rPr lang="zh-CN" altLang="en-US" sz="4200" b="1" dirty="0">
                <a:solidFill>
                  <a:schemeClr val="bg1"/>
                </a:solidFill>
                <a:latin typeface="PingFang SC Semibold" panose="020B0400000000000000" charset="-122"/>
                <a:ea typeface="PingFang SC Semibold" panose="020B0400000000000000" charset="-122"/>
              </a:rPr>
              <a:t>（通用矩阵乘）优化</a:t>
            </a:r>
            <a:r>
              <a:rPr lang="en-US" altLang="zh-CN" sz="4200" b="1" dirty="0">
                <a:solidFill>
                  <a:schemeClr val="bg1"/>
                </a:solidFill>
                <a:latin typeface="PingFang SC Semibold" panose="020B0400000000000000" charset="-122"/>
                <a:ea typeface="PingFang SC Semibold" panose="020B0400000000000000" charset="-122"/>
              </a:rPr>
              <a:t>-GPU</a:t>
            </a:r>
            <a:r>
              <a:rPr lang="zh-CN" altLang="en-US" sz="4200" b="1" dirty="0">
                <a:solidFill>
                  <a:schemeClr val="bg1"/>
                </a:solidFill>
                <a:latin typeface="PingFang SC Semibold" panose="020B0400000000000000" charset="-122"/>
                <a:ea typeface="PingFang SC Semibold" panose="020B0400000000000000" charset="-122"/>
              </a:rPr>
              <a:t>层面</a:t>
            </a:r>
            <a:endParaRPr lang="zh-CN" altLang="en-US" sz="4200" b="1" dirty="0">
              <a:solidFill>
                <a:schemeClr val="bg1"/>
              </a:solidFill>
              <a:latin typeface="PingFang SC Semibold" panose="020B0400000000000000" charset="-122"/>
              <a:ea typeface="PingFang SC Semibold" panose="020B0400000000000000"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06" y="313712"/>
            <a:ext cx="4211254" cy="451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编程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5306" y="1907598"/>
            <a:ext cx="7639019" cy="40152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7259" y="1985256"/>
            <a:ext cx="2445159" cy="3840580"/>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CUDA</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提供了一套完整的工具和</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API</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，使得开发者能够充分利用</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GPU</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的强大计算能力，执行复杂的计算任务</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从</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host</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的串行到调用核函数（核函数被调用后控制马上归还主机线程，第二段</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host</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代码允许开始同步执行了）。</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NVIDIA Fermi</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架构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23971" y="1222187"/>
            <a:ext cx="6144058" cy="5270688"/>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右 3"/>
          <p:cNvSpPr/>
          <p:nvPr/>
        </p:nvSpPr>
        <p:spPr>
          <a:xfrm>
            <a:off x="9068119" y="1984241"/>
            <a:ext cx="810491" cy="1593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017005" y="1562691"/>
            <a:ext cx="1863268" cy="1125449"/>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6</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384-bits</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GDDR5</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内存接口</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支持</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6G</a:t>
            </a:r>
            <a:r>
              <a:rPr lang="zh-CN" altLang="en-US" sz="1400" dirty="0">
                <a:solidFill>
                  <a:schemeClr val="accent2"/>
                </a:solidFill>
                <a:latin typeface="微软雅黑" panose="020B0503020204020204" pitchFamily="34" charset="-122"/>
                <a:ea typeface="微软雅黑" panose="020B0503020204020204" pitchFamily="34" charset="-122"/>
              </a:rPr>
              <a:t>全局内存</a:t>
            </a:r>
            <a:endParaRPr lang="en-US" altLang="zh-CN" sz="1400" dirty="0">
              <a:solidFill>
                <a:schemeClr val="accent2"/>
              </a:solidFill>
              <a:effectLst/>
              <a:latin typeface="微软雅黑" panose="020B0503020204020204" pitchFamily="34" charset="-122"/>
              <a:ea typeface="微软雅黑" panose="020B0503020204020204" pitchFamily="34" charset="-122"/>
            </a:endParaRPr>
          </a:p>
        </p:txBody>
      </p:sp>
      <p:sp>
        <p:nvSpPr>
          <p:cNvPr id="12" name="箭头: 右 11"/>
          <p:cNvSpPr/>
          <p:nvPr/>
        </p:nvSpPr>
        <p:spPr>
          <a:xfrm rot="535811">
            <a:off x="8444663" y="3570586"/>
            <a:ext cx="1184245" cy="1593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0017005" y="3294806"/>
            <a:ext cx="1863268" cy="750721"/>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768KB</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的二级缓存</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
        <p:nvSpPr>
          <p:cNvPr id="15" name="矩形 14"/>
          <p:cNvSpPr/>
          <p:nvPr/>
        </p:nvSpPr>
        <p:spPr>
          <a:xfrm>
            <a:off x="7959436" y="3820863"/>
            <a:ext cx="678873" cy="2095028"/>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rot="535811">
            <a:off x="8643498" y="4864912"/>
            <a:ext cx="1184245" cy="1593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0017005" y="4944575"/>
            <a:ext cx="1863268" cy="1019807"/>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16</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a:t>
            </a:r>
            <a:r>
              <a:rPr lang="en-US" altLang="zh-CN" sz="1400" dirty="0">
                <a:solidFill>
                  <a:schemeClr val="accent2"/>
                </a:solidFill>
                <a:effectLst/>
                <a:latin typeface="微软雅黑" panose="020B0503020204020204" pitchFamily="34" charset="-122"/>
                <a:ea typeface="微软雅黑" panose="020B0503020204020204" pitchFamily="34" charset="-122"/>
              </a:rPr>
              <a:t>SM</a:t>
            </a:r>
            <a:endParaRPr lang="en-US" altLang="zh-CN" sz="1400" dirty="0">
              <a:solidFill>
                <a:schemeClr val="accent2"/>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包含了</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512</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个计算核心</a:t>
            </a:r>
            <a:r>
              <a:rPr lang="en-US" altLang="zh-CN" sz="1400" dirty="0">
                <a:solidFill>
                  <a:schemeClr val="accent2"/>
                </a:solidFill>
                <a:effectLst/>
                <a:latin typeface="微软雅黑" panose="020B0503020204020204" pitchFamily="34" charset="-122"/>
                <a:ea typeface="微软雅黑" panose="020B0503020204020204" pitchFamily="34" charset="-122"/>
              </a:rPr>
              <a:t>CUDA CORE</a:t>
            </a:r>
            <a:endParaRPr lang="en-US" altLang="zh-CN" sz="1400" dirty="0">
              <a:solidFill>
                <a:schemeClr val="accent2"/>
              </a:solidFill>
              <a:effectLst/>
              <a:latin typeface="微软雅黑" panose="020B0503020204020204" pitchFamily="34" charset="-122"/>
              <a:ea typeface="微软雅黑" panose="020B0503020204020204" pitchFamily="34" charset="-122"/>
            </a:endParaRPr>
          </a:p>
        </p:txBody>
      </p:sp>
      <p:sp>
        <p:nvSpPr>
          <p:cNvPr id="19" name="箭头: 右 18"/>
          <p:cNvSpPr/>
          <p:nvPr/>
        </p:nvSpPr>
        <p:spPr>
          <a:xfrm rot="9752053">
            <a:off x="2377972" y="4203514"/>
            <a:ext cx="630791"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407459" y="4465242"/>
            <a:ext cx="1863268" cy="1019807"/>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GigaThread</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引擎，分配线程块到</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accent2"/>
                </a:solidFill>
                <a:effectLst/>
                <a:latin typeface="微软雅黑" panose="020B0503020204020204" pitchFamily="34" charset="-122"/>
                <a:ea typeface="微软雅黑" panose="020B0503020204020204" pitchFamily="34" charset="-122"/>
              </a:rPr>
              <a:t>线程束调度器</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上</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箭头: 右 20"/>
          <p:cNvSpPr/>
          <p:nvPr/>
        </p:nvSpPr>
        <p:spPr>
          <a:xfrm rot="11416611">
            <a:off x="2326013" y="2956604"/>
            <a:ext cx="630791"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407459" y="2235198"/>
            <a:ext cx="1863268" cy="1333455"/>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或其他系统组件之间进行数据交换和通信的接口。</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General Matrix Multiplication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）通用矩阵乘法  入门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3"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8180"/>
          <a:stretch>
            <a:fillRect/>
          </a:stretch>
        </p:blipFill>
        <p:spPr bwMode="auto">
          <a:xfrm>
            <a:off x="1233769" y="1137017"/>
            <a:ext cx="5052650" cy="305359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670851" y="4125204"/>
            <a:ext cx="4234732" cy="2302266"/>
          </a:xfrm>
          <a:prstGeom prst="rect">
            <a:avLst/>
          </a:prstGeom>
          <a:solidFill>
            <a:schemeClr val="accent5">
              <a:lumMod val="20000"/>
              <a:lumOff val="80000"/>
            </a:schemeClr>
          </a:solidFill>
        </p:spPr>
        <p:txBody>
          <a:bodyPr wrap="square">
            <a:noAutofit/>
          </a:bodyPr>
          <a:lstStyle/>
          <a:p>
            <a:pPr>
              <a:lnSpc>
                <a:spcPct val="200000"/>
              </a:lnSpc>
            </a:pPr>
            <a:r>
              <a:rPr lang="zh-CN" altLang="en-US" dirty="0">
                <a:latin typeface="微软雅黑" panose="020B0503020204020204" pitchFamily="34" charset="-122"/>
                <a:ea typeface="微软雅黑" panose="020B0503020204020204" pitchFamily="34" charset="-122"/>
              </a:rPr>
              <a:t>for i in 0</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    for j in 0</a:t>
            </a:r>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        for k in 0</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p>
            <a:pPr marL="457200" lvl="1" indent="457200">
              <a:lnSpc>
                <a:spcPct val="200000"/>
              </a:lnSpc>
            </a:pPr>
            <a:r>
              <a:rPr lang="zh-CN" altLang="en-US" dirty="0">
                <a:latin typeface="微软雅黑" panose="020B0503020204020204" pitchFamily="34" charset="-122"/>
                <a:ea typeface="微软雅黑" panose="020B0503020204020204" pitchFamily="34" charset="-122"/>
              </a:rPr>
              <a:t>C[i][j] += A[i][k] * B[k][j]</a:t>
            </a:r>
            <a:endParaRPr lang="zh-CN" altLang="en-US" dirty="0">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65656"/>
          <a:stretch>
            <a:fillRect/>
          </a:stretch>
        </p:blipFill>
        <p:spPr bwMode="auto">
          <a:xfrm>
            <a:off x="7809195" y="1137017"/>
            <a:ext cx="2806973" cy="305359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6"/>
          <p:cNvSpPr/>
          <p:nvPr/>
        </p:nvSpPr>
        <p:spPr bwMode="auto">
          <a:xfrm rot="16200000">
            <a:off x="6105096" y="1898682"/>
            <a:ext cx="1877935" cy="1530263"/>
          </a:xfrm>
          <a:custGeom>
            <a:avLst/>
            <a:gdLst>
              <a:gd name="T0" fmla="*/ 0 w 746"/>
              <a:gd name="T1" fmla="*/ 0 h 154"/>
              <a:gd name="T2" fmla="*/ 251 w 746"/>
              <a:gd name="T3" fmla="*/ 103 h 154"/>
              <a:gd name="T4" fmla="*/ 174 w 746"/>
              <a:gd name="T5" fmla="*/ 107 h 154"/>
              <a:gd name="T6" fmla="*/ 379 w 746"/>
              <a:gd name="T7" fmla="*/ 154 h 154"/>
              <a:gd name="T8" fmla="*/ 575 w 746"/>
              <a:gd name="T9" fmla="*/ 105 h 154"/>
              <a:gd name="T10" fmla="*/ 504 w 746"/>
              <a:gd name="T11" fmla="*/ 103 h 154"/>
              <a:gd name="T12" fmla="*/ 746 w 746"/>
              <a:gd name="T13" fmla="*/ 0 h 154"/>
              <a:gd name="T14" fmla="*/ 0 w 746"/>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154">
                <a:moveTo>
                  <a:pt x="0" y="0"/>
                </a:moveTo>
                <a:cubicBezTo>
                  <a:pt x="0" y="0"/>
                  <a:pt x="218" y="37"/>
                  <a:pt x="251" y="103"/>
                </a:cubicBezTo>
                <a:cubicBezTo>
                  <a:pt x="220" y="103"/>
                  <a:pt x="174" y="107"/>
                  <a:pt x="174" y="107"/>
                </a:cubicBezTo>
                <a:cubicBezTo>
                  <a:pt x="379" y="154"/>
                  <a:pt x="379" y="154"/>
                  <a:pt x="379" y="154"/>
                </a:cubicBezTo>
                <a:cubicBezTo>
                  <a:pt x="575" y="105"/>
                  <a:pt x="575" y="105"/>
                  <a:pt x="575" y="105"/>
                </a:cubicBezTo>
                <a:cubicBezTo>
                  <a:pt x="504" y="103"/>
                  <a:pt x="504" y="103"/>
                  <a:pt x="504" y="103"/>
                </a:cubicBezTo>
                <a:cubicBezTo>
                  <a:pt x="504" y="103"/>
                  <a:pt x="527" y="47"/>
                  <a:pt x="746" y="0"/>
                </a:cubicBezTo>
                <a:cubicBezTo>
                  <a:pt x="326" y="7"/>
                  <a:pt x="0" y="0"/>
                  <a:pt x="0" y="0"/>
                </a:cubicBezTo>
                <a:close/>
              </a:path>
            </a:pathLst>
          </a:custGeom>
          <a:gradFill>
            <a:gsLst>
              <a:gs pos="98000">
                <a:srgbClr val="00A499"/>
              </a:gs>
              <a:gs pos="0">
                <a:srgbClr val="2298F0">
                  <a:alpha val="0"/>
                </a:srgbClr>
              </a:gs>
              <a:gs pos="100000">
                <a:srgbClr val="00C0C3"/>
              </a:gs>
            </a:gsLst>
            <a:lin ang="5400000" scaled="0"/>
          </a:gradFill>
          <a:ln>
            <a:noFill/>
          </a:ln>
        </p:spPr>
        <p:txBody>
          <a:bodyPr vert="horz" wrap="square" lIns="91416" tIns="45708" rIns="91416" bIns="45708" numCol="1" anchor="t" anchorCtr="0" compatLnSpc="1"/>
          <a:lstStyle/>
          <a:p>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6176010" y="4124325"/>
                <a:ext cx="4155440" cy="610870"/>
              </a:xfrm>
              <a:prstGeom prst="rect">
                <a:avLst/>
              </a:prstGeom>
              <a:solidFill>
                <a:srgbClr val="0070C0"/>
              </a:solidFill>
            </p:spPr>
            <p:txBody>
              <a:bodyPr wrap="square" anchor="ctr">
                <a:noAutofit/>
              </a:bodyPr>
              <a:lstStyle>
                <a:defPPr>
                  <a:defRPr lang="zh-CN"/>
                </a:defPPr>
                <a:lvl1pPr marL="285750" indent="-285750">
                  <a:lnSpc>
                    <a:spcPct val="120000"/>
                  </a:lnSpc>
                  <a:buFont typeface="Wingdings" panose="05000000000000000000" pitchFamily="2" charset="2"/>
                  <a:buChar char="p"/>
                  <a:defRPr sz="1600">
                    <a:solidFill>
                      <a:schemeClr val="bg1"/>
                    </a:solidFill>
                    <a:latin typeface="微软雅黑" panose="020B0503020204020204" pitchFamily="34" charset="-122"/>
                    <a:ea typeface="微软雅黑" panose="020B0503020204020204" pitchFamily="34" charset="-122"/>
                  </a:defRPr>
                </a:lvl1pPr>
                <a:lvl2pPr marL="742950" lvl="1" indent="-285750">
                  <a:lnSpc>
                    <a:spcPct val="120000"/>
                  </a:lnSpc>
                  <a:buFont typeface="Wingdings" panose="05000000000000000000" pitchFamily="2" charset="2"/>
                  <a:buChar char="p"/>
                  <a:defRPr sz="1400">
                    <a:solidFill>
                      <a:schemeClr val="bg1"/>
                    </a:solidFill>
                    <a:latin typeface="微软雅黑" panose="020B0503020204020204" pitchFamily="34" charset="-122"/>
                    <a:ea typeface="微软雅黑" panose="020B0503020204020204" pitchFamily="34" charset="-122"/>
                  </a:defRPr>
                </a:lvl2pPr>
              </a:lstStyle>
              <a:p>
                <a:r>
                  <a:rPr lang="zh-CN" altLang="en-US" sz="1800" dirty="0"/>
                  <a:t>计算次数：</a:t>
                </a:r>
                <a14:m>
                  <m:oMath xmlns:m="http://schemas.openxmlformats.org/officeDocument/2006/math">
                    <m:sSup>
                      <m:sSupPr>
                        <m:ctrlPr>
                          <a:rPr lang="en-US" altLang="zh-CN" sz="1800" i="1">
                            <a:latin typeface="Cambria Math" panose="02040503050406030204" pitchFamily="18" charset="0"/>
                          </a:rPr>
                        </m:ctrlPr>
                      </m:sSupPr>
                      <m:e>
                        <m:r>
                          <m:rPr>
                            <m:sty m:val="p"/>
                          </m:rPr>
                          <a:rPr lang="en-US" altLang="zh-CN" sz="1800">
                            <a:latin typeface="Cambria Math" panose="02040503050406030204" pitchFamily="18" charset="0"/>
                          </a:rPr>
                          <m:t>O</m:t>
                        </m:r>
                        <m:r>
                          <a:rPr lang="en-US" altLang="zh-CN" sz="1800">
                            <a:latin typeface="Cambria Math" panose="02040503050406030204" pitchFamily="18" charset="0"/>
                          </a:rPr>
                          <m:t>(</m:t>
                        </m:r>
                        <m:r>
                          <a:rPr lang="en-US" altLang="zh-CN" sz="1800">
                            <a:latin typeface="Cambria Math" panose="02040503050406030204" pitchFamily="18" charset="0"/>
                          </a:rPr>
                          <m:t>𝑁</m:t>
                        </m:r>
                        <m:r>
                          <a:rPr lang="zh-CN" altLang="en-US" sz="1800">
                            <a:latin typeface="Cambria Math" panose="02040503050406030204" pitchFamily="18" charset="0"/>
                          </a:rPr>
                          <m:t> </m:t>
                        </m:r>
                      </m:e>
                      <m:sup>
                        <m:r>
                          <a:rPr lang="en-US" altLang="zh-CN" sz="1800">
                            <a:latin typeface="Cambria Math" panose="02040503050406030204" pitchFamily="18" charset="0"/>
                          </a:rPr>
                          <m:t>3</m:t>
                        </m:r>
                      </m:sup>
                    </m:sSup>
                    <m:r>
                      <a:rPr lang="en-US" altLang="zh-CN" sz="1800">
                        <a:latin typeface="Cambria Math" panose="02040503050406030204" pitchFamily="18" charset="0"/>
                      </a:rPr>
                      <m:t>)</m:t>
                    </m:r>
                  </m:oMath>
                </a14:m>
                <a:r>
                  <a:rPr lang="zh-CN" altLang="en-US" sz="1800" dirty="0"/>
                  <a:t>量级</a:t>
                </a:r>
                <a:r>
                  <a:rPr lang="zh-CN" altLang="en-US" sz="1800"/>
                  <a:t>计算规模</a:t>
                </a:r>
                <a:endParaRPr lang="zh-CN" altLang="en-US" sz="1800" dirty="0"/>
              </a:p>
            </p:txBody>
          </p:sp>
        </mc:Choice>
        <mc:Fallback>
          <p:sp>
            <p:nvSpPr>
              <p:cNvPr id="5" name="文本框 4"/>
              <p:cNvSpPr txBox="1">
                <a:spLocks noRot="1" noChangeAspect="1" noMove="1" noResize="1" noEditPoints="1" noAdjustHandles="1" noChangeArrowheads="1" noChangeShapeType="1" noTextEdit="1"/>
              </p:cNvSpPr>
              <p:nvPr/>
            </p:nvSpPr>
            <p:spPr>
              <a:xfrm>
                <a:off x="6176010" y="4124325"/>
                <a:ext cx="4155440" cy="61087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176010" y="4849495"/>
                <a:ext cx="4155440" cy="1577975"/>
              </a:xfrm>
              <a:prstGeom prst="rect">
                <a:avLst/>
              </a:prstGeom>
              <a:solidFill>
                <a:srgbClr val="F76C06"/>
              </a:solidFill>
            </p:spPr>
            <p:txBody>
              <a:bodyPr wrap="square" anchor="ctr">
                <a:noAutofit/>
              </a:bodyPr>
              <a:lstStyle>
                <a:defPPr>
                  <a:defRPr lang="zh-CN"/>
                </a:defPPr>
                <a:lvl1pPr marL="285750" indent="-285750">
                  <a:buFont typeface="Wingdings" panose="05000000000000000000" pitchFamily="2" charset="2"/>
                  <a:buChar char="p"/>
                  <a:defRPr sz="1600">
                    <a:solidFill>
                      <a:schemeClr val="bg1"/>
                    </a:solidFill>
                    <a:latin typeface="微软雅黑" panose="020B0503020204020204" pitchFamily="34" charset="-122"/>
                    <a:ea typeface="微软雅黑" panose="020B0503020204020204" pitchFamily="34" charset="-122"/>
                  </a:defRPr>
                </a:lvl1pPr>
              </a:lstStyle>
              <a:p>
                <a:pPr marL="285750" indent="-285750">
                  <a:lnSpc>
                    <a:spcPct val="120000"/>
                  </a:lnSpc>
                  <a:buFont typeface="Wingdings" panose="05000000000000000000" pitchFamily="2" charset="2"/>
                  <a:buChar char="p"/>
                </a:pPr>
                <a:r>
                  <a:rPr lang="zh-CN" altLang="en-US" sz="1800" dirty="0">
                    <a:solidFill>
                      <a:schemeClr val="bg1"/>
                    </a:solidFill>
                  </a:rPr>
                  <a:t>计算密集任务，也是访存密集任务</a:t>
                </a:r>
                <a:endParaRPr lang="en-US" altLang="zh-CN" sz="1800" dirty="0">
                  <a:solidFill>
                    <a:schemeClr val="bg1"/>
                  </a:solidFill>
                </a:endParaRPr>
              </a:p>
              <a:p>
                <a:pPr marL="285750" indent="-285750">
                  <a:lnSpc>
                    <a:spcPct val="120000"/>
                  </a:lnSpc>
                  <a:buFont typeface="Wingdings" panose="05000000000000000000" pitchFamily="2" charset="2"/>
                  <a:buChar char="p"/>
                </a:pPr>
                <a:r>
                  <a:rPr lang="zh-CN" altLang="en-US" sz="1800" dirty="0">
                    <a:solidFill>
                      <a:schemeClr val="bg1"/>
                    </a:solidFill>
                  </a:rPr>
                  <a:t>内存数据：</a:t>
                </a:r>
                <a14:m>
                  <m:oMath xmlns:m="http://schemas.openxmlformats.org/officeDocument/2006/math">
                    <m:sSup>
                      <m:sSupPr>
                        <m:ctrlPr>
                          <a:rPr lang="en-US" altLang="zh-CN" sz="1800" i="1" smtClean="0">
                            <a:solidFill>
                              <a:schemeClr val="bg1"/>
                            </a:solidFill>
                            <a:latin typeface="Cambria Math" panose="02040503050406030204" pitchFamily="18" charset="0"/>
                          </a:rPr>
                        </m:ctrlPr>
                      </m:sSupPr>
                      <m:e>
                        <m:r>
                          <m:rPr>
                            <m:sty m:val="p"/>
                          </m:rPr>
                          <a:rPr lang="en-US" altLang="zh-CN" sz="1800" i="1">
                            <a:solidFill>
                              <a:schemeClr val="bg1"/>
                            </a:solidFill>
                            <a:latin typeface="Cambria Math" panose="02040503050406030204" pitchFamily="18" charset="0"/>
                          </a:rPr>
                          <m:t>O</m:t>
                        </m:r>
                        <m:r>
                          <a:rPr lang="en-US" altLang="zh-CN" sz="1800" b="0" i="1" smtClean="0">
                            <a:solidFill>
                              <a:schemeClr val="bg1"/>
                            </a:solidFill>
                            <a:latin typeface="Cambria Math" panose="02040503050406030204" pitchFamily="18" charset="0"/>
                          </a:rPr>
                          <m:t>(</m:t>
                        </m:r>
                        <m:r>
                          <a:rPr lang="en-US" altLang="zh-CN" sz="1800" b="0" i="1" smtClean="0">
                            <a:solidFill>
                              <a:schemeClr val="bg1"/>
                            </a:solidFill>
                            <a:latin typeface="Cambria Math" panose="02040503050406030204" pitchFamily="18" charset="0"/>
                          </a:rPr>
                          <m:t>𝑁</m:t>
                        </m:r>
                        <m:r>
                          <a:rPr lang="zh-CN" altLang="en-US" sz="1800" b="0" i="1" smtClean="0">
                            <a:solidFill>
                              <a:schemeClr val="bg1"/>
                            </a:solidFill>
                            <a:latin typeface="Cambria Math" panose="02040503050406030204" pitchFamily="18" charset="0"/>
                          </a:rPr>
                          <m:t> </m:t>
                        </m:r>
                      </m:e>
                      <m:sup>
                        <m:r>
                          <a:rPr lang="en-US" altLang="zh-CN" sz="1800" b="0" i="1" smtClean="0">
                            <a:solidFill>
                              <a:schemeClr val="bg1"/>
                            </a:solidFill>
                            <a:latin typeface="Cambria Math" panose="02040503050406030204" pitchFamily="18" charset="0"/>
                          </a:rPr>
                          <m:t>2</m:t>
                        </m:r>
                      </m:sup>
                    </m:sSup>
                    <m:r>
                      <a:rPr lang="en-US" altLang="zh-CN" sz="1800" b="0" i="1" smtClean="0">
                        <a:solidFill>
                          <a:schemeClr val="bg1"/>
                        </a:solidFill>
                        <a:latin typeface="Cambria Math" panose="02040503050406030204" pitchFamily="18" charset="0"/>
                      </a:rPr>
                      <m:t>)</m:t>
                    </m:r>
                  </m:oMath>
                </a14:m>
                <a:r>
                  <a:rPr lang="zh-CN" altLang="en-US" sz="1800" dirty="0">
                    <a:solidFill>
                      <a:schemeClr val="bg1"/>
                    </a:solidFill>
                  </a:rPr>
                  <a:t>量级存储规模</a:t>
                </a:r>
                <a:endParaRPr lang="en-US" altLang="zh-CN" sz="1800" dirty="0">
                  <a:solidFill>
                    <a:schemeClr val="bg1"/>
                  </a:solidFill>
                </a:endParaRPr>
              </a:p>
              <a:p>
                <a:pPr marL="285750" indent="-285750">
                  <a:lnSpc>
                    <a:spcPct val="120000"/>
                  </a:lnSpc>
                  <a:buFont typeface="Wingdings" panose="05000000000000000000" pitchFamily="2" charset="2"/>
                  <a:buChar char="p"/>
                </a:pPr>
                <a:r>
                  <a:rPr lang="zh-CN" altLang="en-US" sz="1800" dirty="0">
                    <a:solidFill>
                      <a:schemeClr val="bg1"/>
                    </a:solidFill>
                  </a:rPr>
                  <a:t>访存次数：</a:t>
                </a:r>
                <a14:m>
                  <m:oMath xmlns:m="http://schemas.openxmlformats.org/officeDocument/2006/math">
                    <m:sSup>
                      <m:sSupPr>
                        <m:ctrlPr>
                          <a:rPr lang="en-US" altLang="zh-CN" sz="1800" i="1" smtClean="0">
                            <a:solidFill>
                              <a:schemeClr val="bg1"/>
                            </a:solidFill>
                            <a:latin typeface="Cambria Math" panose="02040503050406030204" pitchFamily="18" charset="0"/>
                          </a:rPr>
                        </m:ctrlPr>
                      </m:sSupPr>
                      <m:e>
                        <m:r>
                          <m:rPr>
                            <m:sty m:val="p"/>
                          </m:rPr>
                          <a:rPr lang="en-US" altLang="zh-CN" sz="1800" i="1">
                            <a:solidFill>
                              <a:schemeClr val="bg1"/>
                            </a:solidFill>
                            <a:latin typeface="Cambria Math" panose="02040503050406030204" pitchFamily="18" charset="0"/>
                          </a:rPr>
                          <m:t>O</m:t>
                        </m:r>
                        <m:r>
                          <a:rPr lang="en-US" altLang="zh-CN" sz="1800" b="0" i="1" smtClean="0">
                            <a:solidFill>
                              <a:schemeClr val="bg1"/>
                            </a:solidFill>
                            <a:latin typeface="Cambria Math" panose="02040503050406030204" pitchFamily="18" charset="0"/>
                          </a:rPr>
                          <m:t>(</m:t>
                        </m:r>
                        <m:r>
                          <a:rPr lang="en-US" altLang="zh-CN" sz="1800" b="0" i="1" smtClean="0">
                            <a:solidFill>
                              <a:schemeClr val="bg1"/>
                            </a:solidFill>
                            <a:latin typeface="Cambria Math" panose="02040503050406030204" pitchFamily="18" charset="0"/>
                          </a:rPr>
                          <m:t>𝑁</m:t>
                        </m:r>
                        <m:r>
                          <a:rPr lang="zh-CN" altLang="en-US" sz="1800" b="0" i="1" smtClean="0">
                            <a:solidFill>
                              <a:schemeClr val="bg1"/>
                            </a:solidFill>
                            <a:latin typeface="Cambria Math" panose="02040503050406030204" pitchFamily="18" charset="0"/>
                          </a:rPr>
                          <m:t> </m:t>
                        </m:r>
                      </m:e>
                      <m:sup>
                        <m:r>
                          <a:rPr lang="en-US" altLang="zh-CN" sz="1800" b="0" i="1" smtClean="0">
                            <a:solidFill>
                              <a:schemeClr val="bg1"/>
                            </a:solidFill>
                            <a:latin typeface="Cambria Math" panose="02040503050406030204" pitchFamily="18" charset="0"/>
                          </a:rPr>
                          <m:t>3</m:t>
                        </m:r>
                      </m:sup>
                    </m:sSup>
                    <m:r>
                      <a:rPr lang="en-US" altLang="zh-CN" sz="1800" b="0" i="1" smtClean="0">
                        <a:solidFill>
                          <a:schemeClr val="bg1"/>
                        </a:solidFill>
                        <a:latin typeface="Cambria Math" panose="02040503050406030204" pitchFamily="18" charset="0"/>
                      </a:rPr>
                      <m:t>)</m:t>
                    </m:r>
                  </m:oMath>
                </a14:m>
                <a:r>
                  <a:rPr lang="zh-CN" altLang="en-US" sz="1800" dirty="0">
                    <a:solidFill>
                      <a:schemeClr val="bg1"/>
                    </a:solidFill>
                  </a:rPr>
                  <a:t>量级访存规模</a:t>
                </a:r>
                <a:endParaRPr lang="zh-CN" altLang="en-US" sz="1800" dirty="0">
                  <a:solidFill>
                    <a:schemeClr val="bg1"/>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6176010" y="4849495"/>
                <a:ext cx="4155440" cy="157797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SM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Streaming Multiprocessor</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5817" y="1098107"/>
            <a:ext cx="3620366" cy="5642129"/>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右 2"/>
          <p:cNvSpPr/>
          <p:nvPr/>
        </p:nvSpPr>
        <p:spPr>
          <a:xfrm rot="10333393">
            <a:off x="3237359" y="1187337"/>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335714" y="1238991"/>
            <a:ext cx="1863268" cy="1047009"/>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指令缓存：用于存储最近使用的指令。</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箭头: 右 6"/>
          <p:cNvSpPr/>
          <p:nvPr/>
        </p:nvSpPr>
        <p:spPr>
          <a:xfrm>
            <a:off x="7823213" y="1286743"/>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8993382" y="1031173"/>
            <a:ext cx="2963091" cy="2106882"/>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Warp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调度器：负责管理若干个</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Warp(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一组同时执行相同指令的线程）。决定线程是否执行或者等待。</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调度单元：负责把指令分派给不同的执行单元。</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箭头: 右 8"/>
          <p:cNvSpPr/>
          <p:nvPr/>
        </p:nvSpPr>
        <p:spPr>
          <a:xfrm rot="9255538">
            <a:off x="3320413" y="2300578"/>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310125" y="2562100"/>
            <a:ext cx="1863268" cy="1047009"/>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寄存器：每个</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内存储大量寄存器内存区域。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箭头: 右 10"/>
          <p:cNvSpPr/>
          <p:nvPr/>
        </p:nvSpPr>
        <p:spPr>
          <a:xfrm rot="10570276">
            <a:off x="3448784" y="3953667"/>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326680" y="3885209"/>
            <a:ext cx="1863268" cy="1047009"/>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计算核心：每个核心可以独立执行计算任务。</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箭头: 右 15"/>
          <p:cNvSpPr/>
          <p:nvPr/>
        </p:nvSpPr>
        <p:spPr>
          <a:xfrm rot="461694">
            <a:off x="7147948" y="3509990"/>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8390709" y="3464376"/>
            <a:ext cx="2311927" cy="795898"/>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Load/Store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单元：负责内存加载和存储操作。</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箭头: 右 23"/>
          <p:cNvSpPr/>
          <p:nvPr/>
        </p:nvSpPr>
        <p:spPr>
          <a:xfrm rot="461694">
            <a:off x="7814624" y="4893532"/>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8983984" y="4594701"/>
            <a:ext cx="2658655" cy="795898"/>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特殊功能单元：可以执行特定类型计算，如三角函数。</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箭头: 右 25"/>
          <p:cNvSpPr/>
          <p:nvPr/>
        </p:nvSpPr>
        <p:spPr>
          <a:xfrm rot="12196945">
            <a:off x="3320412" y="5782467"/>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513329" y="5107392"/>
            <a:ext cx="2676170" cy="756581"/>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互连网络：内部通信网络，连接不同的核心和内存单元。</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箭头: 右 27"/>
          <p:cNvSpPr/>
          <p:nvPr/>
        </p:nvSpPr>
        <p:spPr>
          <a:xfrm rot="11413001">
            <a:off x="3511474" y="6471921"/>
            <a:ext cx="807891"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522448" y="6023553"/>
            <a:ext cx="2676170" cy="756581"/>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统一缓存：用于存储</a:t>
            </a:r>
            <a:r>
              <a:rPr lang="zh-CN" altLang="en-US" sz="1400" dirty="0">
                <a:solidFill>
                  <a:schemeClr val="accent2"/>
                </a:solidFill>
                <a:latin typeface="微软雅黑" panose="020B0503020204020204" pitchFamily="34" charset="-122"/>
                <a:ea typeface="微软雅黑" panose="020B0503020204020204" pitchFamily="34" charset="-122"/>
              </a:rPr>
              <a:t>常量内存</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en-US" sz="1400" dirty="0">
                <a:solidFill>
                  <a:schemeClr val="accent2"/>
                </a:solidFill>
                <a:latin typeface="微软雅黑" panose="020B0503020204020204" pitchFamily="34" charset="-122"/>
                <a:ea typeface="微软雅黑" panose="020B0503020204020204" pitchFamily="34" charset="-122"/>
              </a:rPr>
              <a:t>纹理数据</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的缓存。</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箭头: 右 29"/>
          <p:cNvSpPr/>
          <p:nvPr/>
        </p:nvSpPr>
        <p:spPr>
          <a:xfrm>
            <a:off x="7823213" y="6253232"/>
            <a:ext cx="1039828" cy="198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8993018" y="5485682"/>
            <a:ext cx="2649621" cy="1294452"/>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共享内存被一个线程块的线程共享。</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一级缓存是最靠近计算核心的快速缓存。</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编程模型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线程模型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059258" y="1133200"/>
            <a:ext cx="8073483" cy="1367545"/>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GPU</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中每个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都能支持数百个线程并发执行，当一个</a:t>
            </a:r>
            <a:r>
              <a:rPr lang="zh-CN" altLang="en-US" sz="1400" dirty="0">
                <a:solidFill>
                  <a:schemeClr val="accent2"/>
                </a:solidFill>
                <a:effectLst/>
                <a:latin typeface="微软雅黑" panose="020B0503020204020204" pitchFamily="34" charset="-122"/>
                <a:ea typeface="微软雅黑" panose="020B0503020204020204" pitchFamily="34" charset="-122"/>
              </a:rPr>
              <a:t>核函数</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的网格被启动后，每个</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线程块</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会被同时分配给可用的</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执行。</a:t>
            </a:r>
            <a:endPar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当一个</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线程块</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被分配给一个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后，它就只能在这个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上执行，不允许重新分配到其他</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上了，多个线程块可以被分配到同一个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上。</a:t>
            </a:r>
            <a:endPar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3723" y="2654453"/>
            <a:ext cx="5250441" cy="4078855"/>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2"/>
          <a:stretch>
            <a:fillRect/>
          </a:stretch>
        </p:blipFill>
        <p:spPr>
          <a:xfrm>
            <a:off x="5861372" y="2844088"/>
            <a:ext cx="5706271" cy="1838582"/>
          </a:xfrm>
          <a:prstGeom prst="rect">
            <a:avLst/>
          </a:prstGeom>
        </p:spPr>
      </p:pic>
      <p:pic>
        <p:nvPicPr>
          <p:cNvPr id="22" name="图片 21"/>
          <p:cNvPicPr>
            <a:picLocks noChangeAspect="1"/>
          </p:cNvPicPr>
          <p:nvPr/>
        </p:nvPicPr>
        <p:blipFill>
          <a:blip r:embed="rId3"/>
          <a:stretch>
            <a:fillRect/>
          </a:stretch>
        </p:blipFill>
        <p:spPr>
          <a:xfrm>
            <a:off x="5861372" y="5138232"/>
            <a:ext cx="5706271" cy="10288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编程模型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线程模型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87870" y="1445202"/>
            <a:ext cx="5762625"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320635" y="3630553"/>
            <a:ext cx="8430491" cy="2585323"/>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3D grid , 3D block</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blockSize</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blockDim.x</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blockDim.y</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blockDim.z</a:t>
            </a:r>
            <a:endParaRPr lang="en-US" altLang="zh-CN" dirty="0">
              <a:latin typeface="Times New Roman" panose="02020603050405020304" pitchFamily="18" charset="0"/>
              <a:cs typeface="Times New Roman" panose="02020603050405020304" pitchFamily="18" charset="0"/>
            </a:endParaRPr>
          </a:p>
          <a:p>
            <a:r>
              <a:rPr lang="pl-PL" altLang="zh-CN" b="1" dirty="0">
                <a:latin typeface="Times New Roman" panose="02020603050405020304" pitchFamily="18" charset="0"/>
                <a:cs typeface="Times New Roman" panose="02020603050405020304" pitchFamily="18" charset="0"/>
              </a:rPr>
              <a:t>blockId</a:t>
            </a:r>
            <a:r>
              <a:rPr lang="pl-PL" altLang="zh-CN" dirty="0">
                <a:latin typeface="Times New Roman" panose="02020603050405020304" pitchFamily="18" charset="0"/>
                <a:cs typeface="Times New Roman" panose="02020603050405020304" pitchFamily="18" charset="0"/>
              </a:rPr>
              <a:t> = Dx * Dy * z + Dx * y + x </a:t>
            </a:r>
            <a:endParaRPr lang="pl-PL"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gridDim.x</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gridDim.y</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blockIdx.z</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gridDim.x</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blockIdx.y</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blockIdx.x</a:t>
            </a:r>
            <a:endParaRPr lang="en-US" altLang="zh-CN"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threadId</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Dx * Dy * z + Dx * y + x</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blockDim.x</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blockDim.y</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threadIdx</a:t>
            </a:r>
            <a:r>
              <a:rPr lang="en-US" altLang="zh-CN" dirty="0">
                <a:latin typeface="Times New Roman" panose="02020603050405020304" pitchFamily="18" charset="0"/>
                <a:cs typeface="Times New Roman" panose="02020603050405020304" pitchFamily="18" charset="0"/>
              </a:rPr>
              <a:t>. z + </a:t>
            </a:r>
            <a:r>
              <a:rPr lang="en-US" altLang="zh-CN" dirty="0" err="1">
                <a:latin typeface="Times New Roman" panose="02020603050405020304" pitchFamily="18" charset="0"/>
                <a:cs typeface="Times New Roman" panose="02020603050405020304" pitchFamily="18" charset="0"/>
              </a:rPr>
              <a:t>blockDim.x</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threadIdx.y</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threadIdx.x</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Tid</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blockId</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blockSize</a:t>
            </a:r>
            <a:r>
              <a:rPr lang="en-US" altLang="zh-CN" dirty="0">
                <a:latin typeface="Times New Roman" panose="02020603050405020304" pitchFamily="18" charset="0"/>
                <a:cs typeface="Times New Roman" panose="02020603050405020304" pitchFamily="18" charset="0"/>
              </a:rPr>
              <a:t> + </a:t>
            </a:r>
            <a:r>
              <a:rPr lang="en-US" altLang="zh-CN" dirty="0" err="1">
                <a:latin typeface="Times New Roman" panose="02020603050405020304" pitchFamily="18" charset="0"/>
                <a:cs typeface="Times New Roman" panose="02020603050405020304" pitchFamily="18" charset="0"/>
              </a:rPr>
              <a:t>threadID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编程模型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线程模型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06054" y="3719513"/>
            <a:ext cx="5781675" cy="20097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436152" y="1387985"/>
            <a:ext cx="8073483" cy="1813630"/>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chemeClr val="accent2"/>
                </a:solidFill>
                <a:effectLst/>
                <a:latin typeface="微软雅黑" panose="020B0503020204020204" pitchFamily="34" charset="-122"/>
                <a:ea typeface="微软雅黑" panose="020B0503020204020204" pitchFamily="34" charset="-122"/>
              </a:rPr>
              <a:t>线程束</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warp</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）是</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中基本的执行单元，当一个网格被启动（网格被启动，等价于一个内核被启动，每个内核对应于自己的网格），网格中包含线程块，线程块被分配到某一个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SM</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上以后，将分为多个线程束，每个线程束一般是</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32</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个线程（目前的</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GPU</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都是</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32</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个线程，但不保证未来还是</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32</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个）在一个线程束中，所有线程按照单指令多线程</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SIMT</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的方式执行，每一步执行相同的指令，但是处理的数据为私有的数据</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编程模型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内存模型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22986" y="1151053"/>
            <a:ext cx="4646317" cy="516854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92372" y="1488558"/>
            <a:ext cx="3685954" cy="4493538"/>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寄存器</a:t>
            </a:r>
            <a:endParaRPr lang="en-US" altLang="zh-CN" sz="2000" b="1"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作用于线程</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低延迟、高带宽</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共享内存</a:t>
            </a:r>
            <a:endParaRPr lang="en-US" altLang="zh-CN" sz="2000" b="1"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作用于线程块</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接近寄存器的性能表现</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2000" b="1" dirty="0">
                <a:latin typeface="微软雅黑" panose="020B0503020204020204" pitchFamily="34" charset="-122"/>
                <a:ea typeface="微软雅黑" panose="020B0503020204020204" pitchFamily="34" charset="-122"/>
              </a:rPr>
              <a:t>Global /</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Local</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memory (DRAM)</a:t>
            </a:r>
            <a:endParaRPr lang="en-US" altLang="zh-CN" sz="2000" b="1"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Global </a:t>
            </a:r>
            <a:r>
              <a:rPr lang="zh-CN" altLang="en-US" sz="1400" dirty="0">
                <a:latin typeface="微软雅黑" panose="020B0503020204020204" pitchFamily="34" charset="-122"/>
                <a:ea typeface="微软雅黑" panose="020B0503020204020204" pitchFamily="34" charset="-122"/>
              </a:rPr>
              <a:t>作用于</a:t>
            </a:r>
            <a:r>
              <a:rPr lang="en-US" altLang="zh-CN" sz="1400" dirty="0">
                <a:latin typeface="微软雅黑" panose="020B0503020204020204" pitchFamily="34" charset="-122"/>
                <a:ea typeface="微软雅黑" panose="020B0503020204020204" pitchFamily="34" charset="-122"/>
              </a:rPr>
              <a:t>grid</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Local </a:t>
            </a:r>
            <a:r>
              <a:rPr lang="zh-CN" altLang="en-US" sz="1400" dirty="0">
                <a:latin typeface="微软雅黑" panose="020B0503020204020204" pitchFamily="34" charset="-122"/>
                <a:ea typeface="微软雅黑" panose="020B0503020204020204" pitchFamily="34" charset="-122"/>
              </a:rPr>
              <a:t>作用于单个线程</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高延迟、低带宽</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2000" b="1" dirty="0">
                <a:latin typeface="微软雅黑" panose="020B0503020204020204" pitchFamily="34" charset="-122"/>
                <a:ea typeface="微软雅黑" panose="020B0503020204020204" pitchFamily="34" charset="-122"/>
              </a:rPr>
              <a:t>Constant memory</a:t>
            </a:r>
            <a:endParaRPr lang="en-US" altLang="zh-CN" sz="2000" b="1"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作用于</a:t>
            </a:r>
            <a:r>
              <a:rPr lang="en-US" altLang="zh-CN" sz="1400" dirty="0">
                <a:latin typeface="微软雅黑" panose="020B0503020204020204" pitchFamily="34" charset="-122"/>
                <a:ea typeface="微软雅黑" panose="020B0503020204020204" pitchFamily="34" charset="-122"/>
              </a:rPr>
              <a:t>grid</a:t>
            </a:r>
            <a:r>
              <a:rPr lang="zh-CN" altLang="en-US" sz="1400" dirty="0">
                <a:latin typeface="微软雅黑" panose="020B0503020204020204" pitchFamily="34" charset="-122"/>
                <a:ea typeface="微软雅黑" panose="020B0503020204020204" pitchFamily="34" charset="-122"/>
              </a:rPr>
              <a:t>，只读</a:t>
            </a:r>
            <a:endParaRPr lang="en-US" altLang="zh-CN" sz="1400" dirty="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被缓存</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SGEMM——naive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83219" y="1098698"/>
            <a:ext cx="7910622" cy="646331"/>
          </a:xfrm>
          <a:prstGeom prst="rect">
            <a:avLst/>
          </a:prstGeom>
          <a:noFill/>
        </p:spPr>
        <p:txBody>
          <a:bodyPr wrap="square" rtlCol="0">
            <a:spAutoFit/>
          </a:bodyPr>
          <a:lstStyle/>
          <a:p>
            <a:r>
              <a:rPr lang="zh-CN" altLang="en-US" dirty="0"/>
              <a:t>根据上面介绍的知识，我们很容易写出一个最简单的</a:t>
            </a:r>
            <a:r>
              <a:rPr lang="en-US" altLang="zh-CN" dirty="0"/>
              <a:t>CUDA SGEMM</a:t>
            </a:r>
            <a:r>
              <a:rPr lang="zh-CN" altLang="en-US" dirty="0"/>
              <a:t>实现。每个线程负责矩阵</a:t>
            </a:r>
            <a:r>
              <a:rPr lang="en-US" altLang="zh-CN" dirty="0"/>
              <a:t>C</a:t>
            </a:r>
            <a:r>
              <a:rPr lang="zh-CN" altLang="en-US" dirty="0"/>
              <a:t>的一个元素的计算。每个线程块负责</a:t>
            </a:r>
            <a:r>
              <a:rPr lang="en-US" altLang="zh-CN" dirty="0"/>
              <a:t>BM * BN</a:t>
            </a:r>
            <a:r>
              <a:rPr lang="zh-CN" altLang="en-US" dirty="0"/>
              <a:t>子矩阵的计算。</a:t>
            </a:r>
            <a:endParaRPr lang="zh-CN" altLang="en-US" dirty="0"/>
          </a:p>
        </p:txBody>
      </p:sp>
      <p:pic>
        <p:nvPicPr>
          <p:cNvPr id="3075"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92822" y="2583281"/>
            <a:ext cx="3415959" cy="32305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195" y="2523461"/>
            <a:ext cx="2518875" cy="3020976"/>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024"/>
          <p:cNvPicPr>
            <a:picLocks noChangeAspect="1"/>
          </p:cNvPicPr>
          <p:nvPr/>
        </p:nvPicPr>
        <p:blipFill>
          <a:blip r:embed="rId3"/>
          <a:stretch>
            <a:fillRect/>
          </a:stretch>
        </p:blipFill>
        <p:spPr>
          <a:xfrm>
            <a:off x="0" y="0"/>
            <a:ext cx="10134600" cy="78486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SGEMM——naive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83219" y="1098698"/>
            <a:ext cx="7910622" cy="646331"/>
          </a:xfrm>
          <a:prstGeom prst="rect">
            <a:avLst/>
          </a:prstGeom>
          <a:noFill/>
        </p:spPr>
        <p:txBody>
          <a:bodyPr wrap="square" rtlCol="0">
            <a:spAutoFit/>
          </a:bodyPr>
          <a:lstStyle/>
          <a:p>
            <a:r>
              <a:rPr lang="zh-CN" altLang="en-US" dirty="0"/>
              <a:t>根据上面介绍的知识，我们很容易写出一个最简单的</a:t>
            </a:r>
            <a:r>
              <a:rPr lang="en-US" altLang="zh-CN" dirty="0"/>
              <a:t>CUDA SGEMM</a:t>
            </a:r>
            <a:r>
              <a:rPr lang="zh-CN" altLang="en-US" dirty="0"/>
              <a:t>实现。每个线程负责矩阵</a:t>
            </a:r>
            <a:r>
              <a:rPr lang="en-US" altLang="zh-CN" dirty="0"/>
              <a:t>C</a:t>
            </a:r>
            <a:r>
              <a:rPr lang="zh-CN" altLang="en-US" dirty="0"/>
              <a:t>的一个元素的计算。每个线程块负责</a:t>
            </a:r>
            <a:r>
              <a:rPr lang="en-US" altLang="zh-CN" dirty="0"/>
              <a:t>BM * BN</a:t>
            </a:r>
            <a:r>
              <a:rPr lang="zh-CN" altLang="en-US" dirty="0"/>
              <a:t>子矩阵的计算。</a:t>
            </a:r>
            <a:endParaRPr lang="zh-CN" altLang="en-US"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80074" y="2287786"/>
            <a:ext cx="5507665" cy="4067753"/>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790" y="2097021"/>
            <a:ext cx="3949485" cy="3981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SGEMM——naive</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83219" y="1098698"/>
            <a:ext cx="7910622" cy="646331"/>
          </a:xfrm>
          <a:prstGeom prst="rect">
            <a:avLst/>
          </a:prstGeom>
          <a:noFill/>
        </p:spPr>
        <p:txBody>
          <a:bodyPr wrap="square" rtlCol="0">
            <a:spAutoFit/>
          </a:bodyPr>
          <a:lstStyle/>
          <a:p>
            <a:r>
              <a:rPr lang="zh-CN" altLang="en-US" dirty="0"/>
              <a:t>根据上面介绍的知识，我们很容易写出一个最简单的</a:t>
            </a:r>
            <a:r>
              <a:rPr lang="en-US" altLang="zh-CN" dirty="0"/>
              <a:t>CUDA SGEMM</a:t>
            </a:r>
            <a:r>
              <a:rPr lang="zh-CN" altLang="en-US" dirty="0"/>
              <a:t>实现。每个线程负责矩阵</a:t>
            </a:r>
            <a:r>
              <a:rPr lang="en-US" altLang="zh-CN" dirty="0"/>
              <a:t>C</a:t>
            </a:r>
            <a:r>
              <a:rPr lang="zh-CN" altLang="en-US" dirty="0"/>
              <a:t>的一个元素的计算。每个线程块负责</a:t>
            </a:r>
            <a:r>
              <a:rPr lang="en-US" altLang="zh-CN" dirty="0"/>
              <a:t>BM * BN</a:t>
            </a:r>
            <a:r>
              <a:rPr lang="zh-CN" altLang="en-US" dirty="0"/>
              <a:t>子矩阵的计算。</a:t>
            </a:r>
            <a:endParaRPr lang="zh-CN" altLang="en-US" dirty="0"/>
          </a:p>
        </p:txBody>
      </p:sp>
      <p:pic>
        <p:nvPicPr>
          <p:cNvPr id="7" name="图片 6"/>
          <p:cNvPicPr>
            <a:picLocks noChangeAspect="1"/>
          </p:cNvPicPr>
          <p:nvPr/>
        </p:nvPicPr>
        <p:blipFill>
          <a:blip r:embed="rId1"/>
          <a:stretch>
            <a:fillRect/>
          </a:stretch>
        </p:blipFill>
        <p:spPr>
          <a:xfrm>
            <a:off x="3567172" y="2364200"/>
            <a:ext cx="5813275" cy="3433202"/>
          </a:xfrm>
          <a:prstGeom prst="rect">
            <a:avLst/>
          </a:prstGeom>
        </p:spPr>
      </p:pic>
      <p:sp>
        <p:nvSpPr>
          <p:cNvPr id="10" name="文本框 9"/>
          <p:cNvSpPr txBox="1"/>
          <p:nvPr/>
        </p:nvSpPr>
        <p:spPr>
          <a:xfrm>
            <a:off x="415260" y="2976294"/>
            <a:ext cx="2636427" cy="92333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Grid&lt;M/ BM, N/BN&gt;</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Block&lt;BM, BN&gt;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矩阵分块</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94852" y="1159385"/>
            <a:ext cx="8073483" cy="1813630"/>
          </a:xfrm>
          <a:prstGeom prst="rect">
            <a:avLst/>
          </a:prstGeom>
          <a:solidFill>
            <a:schemeClr val="accent1">
              <a:lumMod val="20000"/>
              <a:lumOff val="80000"/>
            </a:schemeClr>
          </a:solidFill>
        </p:spPr>
        <p:txBody>
          <a:bodyPr wrap="square">
            <a:noAutofit/>
          </a:bodyPr>
          <a:lstStyle/>
          <a:p>
            <a:pPr>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Naïve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方法每次计算都需要从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Global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中加载数据，计算访存比极低，没有有效的数据复用。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为了改善这种情况，我们使用</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来暂存线程间可以复用的矩阵</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和</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矩阵</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的元素。</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每个</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Block</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仍然负责</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BM * BN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大小的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子矩阵，但是每个线程负责计算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TM * TN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大小的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子矩阵。每个线程块的大小为（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BM / TM , BN / TN)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56702" y="3176416"/>
            <a:ext cx="3185037" cy="3152500"/>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右 6"/>
          <p:cNvSpPr/>
          <p:nvPr/>
        </p:nvSpPr>
        <p:spPr>
          <a:xfrm>
            <a:off x="5432278" y="4776911"/>
            <a:ext cx="623455" cy="1870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73423" y="4288672"/>
            <a:ext cx="155042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BK</a:t>
            </a:r>
            <a:r>
              <a:rPr lang="zh-CN" altLang="en-US" dirty="0">
                <a:latin typeface="微软雅黑" panose="020B0503020204020204" pitchFamily="34" charset="-122"/>
                <a:ea typeface="微软雅黑" panose="020B0503020204020204" pitchFamily="34" charset="-122"/>
              </a:rPr>
              <a:t>次循环</a:t>
            </a:r>
            <a:endParaRPr lang="zh-CN" altLang="en-US" dirty="0">
              <a:latin typeface="微软雅黑" panose="020B0503020204020204" pitchFamily="34" charset="-122"/>
              <a:ea typeface="微软雅黑" panose="020B0503020204020204" pitchFamily="34" charset="-122"/>
            </a:endParaRPr>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1637" y="3046670"/>
            <a:ext cx="3727433" cy="32822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矩阵分块</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94852" y="1159385"/>
            <a:ext cx="8686508" cy="1813630"/>
          </a:xfrm>
          <a:prstGeom prst="rect">
            <a:avLst/>
          </a:prstGeom>
          <a:solidFill>
            <a:schemeClr val="accent1">
              <a:lumMod val="20000"/>
              <a:lumOff val="80000"/>
            </a:schemeClr>
          </a:solidFill>
        </p:spPr>
        <p:txBody>
          <a:bodyPr wrap="square">
            <a:no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每个线程负责两个任务，</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数据加载：从</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Global Memory</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中加载数据到</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中。分别是</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s_a</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[BM][BK]</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和</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s_b</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[BK][BN]</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，注意每个线程只需要负责</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BM * BK / (TM * TN) </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A</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元素和 </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BN * BK / (TM * TN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）个元素。</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数据计算：每个线程在单个循环中，需要从</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中读取数据，计算</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TM * TN</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子矩阵，并加到</a:t>
            </a:r>
            <a:r>
              <a:rPr lang="en-US" altLang="zh-CN" sz="1400" dirty="0" err="1">
                <a:solidFill>
                  <a:schemeClr val="tx1">
                    <a:lumMod val="75000"/>
                    <a:lumOff val="25000"/>
                  </a:schemeClr>
                </a:solidFill>
                <a:effectLst/>
                <a:latin typeface="微软雅黑" panose="020B0503020204020204" pitchFamily="34" charset="-122"/>
                <a:ea typeface="微软雅黑" panose="020B0503020204020204" pitchFamily="34" charset="-122"/>
              </a:rPr>
              <a:t>r_c</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[TM][TN]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寄存器数组中。</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pic>
        <p:nvPicPr>
          <p:cNvPr id="921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54877" y="3115250"/>
            <a:ext cx="3727433" cy="328224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6538106" y="3232373"/>
            <a:ext cx="4410049" cy="304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2022" r="19073"/>
          <a:stretch>
            <a:fillRect/>
          </a:stretch>
        </p:blipFill>
        <p:spPr bwMode="auto">
          <a:xfrm>
            <a:off x="962722" y="1255497"/>
            <a:ext cx="4700588" cy="509450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General Matrix Multiplication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）通用矩阵乘法  入门</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6410325" y="1479982"/>
            <a:ext cx="5133278" cy="2020263"/>
          </a:xfrm>
          <a:prstGeom prst="rect">
            <a:avLst/>
          </a:prstGeom>
          <a:noFill/>
        </p:spPr>
        <p:txBody>
          <a:bodyPr wrap="square">
            <a:noAutofit/>
          </a:bodyPr>
          <a:lstStyle/>
          <a:p>
            <a:pPr marL="285750" indent="-285750">
              <a:lnSpc>
                <a:spcPct val="150000"/>
              </a:lnSpc>
              <a:buFont typeface="Wingdings" panose="05000000000000000000" pitchFamily="2" charset="2"/>
              <a:buChar char="p"/>
            </a:pPr>
            <a:r>
              <a:rPr lang="en-US" altLang="zh-CN" dirty="0">
                <a:solidFill>
                  <a:srgbClr val="121212"/>
                </a:solidFill>
                <a:latin typeface="微软雅黑" panose="020B0503020204020204" pitchFamily="34" charset="-122"/>
                <a:ea typeface="微软雅黑" panose="020B0503020204020204" pitchFamily="34" charset="-122"/>
              </a:rPr>
              <a:t>2</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2</a:t>
            </a:r>
            <a:r>
              <a:rPr lang="zh-CN" altLang="en-US" dirty="0">
                <a:solidFill>
                  <a:srgbClr val="121212"/>
                </a:solidFill>
                <a:latin typeface="微软雅黑" panose="020B0503020204020204" pitchFamily="34" charset="-122"/>
                <a:ea typeface="微软雅黑" panose="020B0503020204020204" pitchFamily="34" charset="-122"/>
              </a:rPr>
              <a:t> 的矩阵</a:t>
            </a:r>
            <a:r>
              <a:rPr lang="en-US" altLang="zh-CN" dirty="0">
                <a:solidFill>
                  <a:srgbClr val="121212"/>
                </a:solidFill>
                <a:latin typeface="微软雅黑" panose="020B0503020204020204" pitchFamily="34" charset="-122"/>
                <a:ea typeface="微软雅黑" panose="020B0503020204020204" pitchFamily="34" charset="-122"/>
              </a:rPr>
              <a:t>A</a:t>
            </a:r>
            <a:r>
              <a:rPr lang="zh-CN" altLang="en-US" dirty="0">
                <a:solidFill>
                  <a:srgbClr val="121212"/>
                </a:solidFill>
                <a:latin typeface="微软雅黑" panose="020B0503020204020204" pitchFamily="34" charset="-122"/>
                <a:ea typeface="微软雅黑" panose="020B0503020204020204" pitchFamily="34" charset="-122"/>
              </a:rPr>
              <a:t>*</a:t>
            </a:r>
            <a:r>
              <a:rPr lang="en-US" altLang="zh-CN" dirty="0">
                <a:solidFill>
                  <a:srgbClr val="121212"/>
                </a:solidFill>
                <a:latin typeface="微软雅黑" panose="020B0503020204020204" pitchFamily="34" charset="-122"/>
                <a:ea typeface="微软雅黑" panose="020B0503020204020204" pitchFamily="34" charset="-122"/>
              </a:rPr>
              <a:t>B=C</a:t>
            </a:r>
            <a:endParaRPr lang="en-US" altLang="zh-CN" dirty="0">
              <a:solidFill>
                <a:srgbClr val="12121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0" i="0" dirty="0">
                <a:solidFill>
                  <a:srgbClr val="121212"/>
                </a:solidFill>
                <a:effectLst/>
                <a:latin typeface="微软雅黑" panose="020B0503020204020204" pitchFamily="34" charset="-122"/>
                <a:ea typeface="微软雅黑" panose="020B0503020204020204" pitchFamily="34" charset="-122"/>
              </a:rPr>
              <a:t>需要进行 </a:t>
            </a:r>
            <a:r>
              <a:rPr lang="en-US" altLang="zh-CN" b="0" i="0" dirty="0">
                <a:solidFill>
                  <a:srgbClr val="121212"/>
                </a:solidFill>
                <a:effectLst/>
                <a:latin typeface="微软雅黑" panose="020B0503020204020204" pitchFamily="34" charset="-122"/>
                <a:ea typeface="微软雅黑" panose="020B0503020204020204" pitchFamily="34" charset="-122"/>
              </a:rPr>
              <a:t>8 </a:t>
            </a:r>
            <a:r>
              <a:rPr lang="zh-CN" altLang="en-US" b="0" i="0" dirty="0">
                <a:solidFill>
                  <a:srgbClr val="121212"/>
                </a:solidFill>
                <a:effectLst/>
                <a:latin typeface="微软雅黑" panose="020B0503020204020204" pitchFamily="34" charset="-122"/>
                <a:ea typeface="微软雅黑" panose="020B0503020204020204" pitchFamily="34" charset="-122"/>
              </a:rPr>
              <a:t>次乘法运算</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0" i="0" dirty="0">
                <a:solidFill>
                  <a:srgbClr val="121212"/>
                </a:solidFill>
                <a:effectLst/>
                <a:latin typeface="微软雅黑" panose="020B0503020204020204" pitchFamily="34" charset="-122"/>
                <a:ea typeface="微软雅黑" panose="020B0503020204020204" pitchFamily="34" charset="-122"/>
              </a:rPr>
              <a:t>需要进行 </a:t>
            </a:r>
            <a:r>
              <a:rPr lang="en-US" altLang="zh-CN" b="0" i="0" dirty="0">
                <a:solidFill>
                  <a:srgbClr val="121212"/>
                </a:solidFill>
                <a:effectLst/>
                <a:latin typeface="微软雅黑" panose="020B0503020204020204" pitchFamily="34" charset="-122"/>
                <a:ea typeface="微软雅黑" panose="020B0503020204020204" pitchFamily="34" charset="-122"/>
              </a:rPr>
              <a:t>4</a:t>
            </a:r>
            <a:r>
              <a:rPr lang="zh-CN" altLang="en-US" b="0" i="0" dirty="0">
                <a:solidFill>
                  <a:srgbClr val="121212"/>
                </a:solidFill>
                <a:effectLst/>
                <a:latin typeface="微软雅黑" panose="020B0503020204020204" pitchFamily="34" charset="-122"/>
                <a:ea typeface="微软雅黑" panose="020B0503020204020204" pitchFamily="34" charset="-122"/>
              </a:rPr>
              <a:t> 次加法运算</a:t>
            </a:r>
            <a:endParaRPr lang="en-US" altLang="zh-CN" b="0" i="0" dirty="0">
              <a:solidFill>
                <a:srgbClr val="121212"/>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b="0" i="0" dirty="0">
                <a:solidFill>
                  <a:srgbClr val="121212"/>
                </a:solidFill>
                <a:effectLst/>
                <a:latin typeface="微软雅黑" panose="020B0503020204020204" pitchFamily="34" charset="-122"/>
                <a:ea typeface="微软雅黑" panose="020B0503020204020204" pitchFamily="34" charset="-122"/>
              </a:rPr>
              <a:t>两个 </a:t>
            </a:r>
            <a:r>
              <a:rPr lang="en-US" altLang="zh-CN" b="0" i="0" dirty="0">
                <a:solidFill>
                  <a:srgbClr val="121212"/>
                </a:solidFill>
                <a:effectLst/>
                <a:latin typeface="微软雅黑" panose="020B0503020204020204" pitchFamily="34" charset="-122"/>
                <a:ea typeface="微软雅黑" panose="020B0503020204020204" pitchFamily="34" charset="-122"/>
              </a:rPr>
              <a:t>n x n </a:t>
            </a:r>
            <a:r>
              <a:rPr lang="zh-CN" altLang="en-US" b="0" i="0" dirty="0">
                <a:solidFill>
                  <a:srgbClr val="121212"/>
                </a:solidFill>
                <a:effectLst/>
                <a:latin typeface="微软雅黑" panose="020B0503020204020204" pitchFamily="34" charset="-122"/>
                <a:ea typeface="微软雅黑" panose="020B0503020204020204" pitchFamily="34" charset="-122"/>
              </a:rPr>
              <a:t>矩阵相乘，需要 </a:t>
            </a:r>
            <a:r>
              <a:rPr lang="en-US" altLang="zh-CN" b="0" i="0" dirty="0">
                <a:solidFill>
                  <a:srgbClr val="121212"/>
                </a:solidFill>
                <a:effectLst/>
                <a:latin typeface="微软雅黑" panose="020B0503020204020204" pitchFamily="34" charset="-122"/>
                <a:ea typeface="微软雅黑" panose="020B0503020204020204" pitchFamily="34" charset="-122"/>
              </a:rPr>
              <a:t>n^3 </a:t>
            </a:r>
            <a:r>
              <a:rPr lang="zh-CN" altLang="en-US" b="0" i="0" dirty="0">
                <a:solidFill>
                  <a:srgbClr val="121212"/>
                </a:solidFill>
                <a:effectLst/>
                <a:latin typeface="微软雅黑" panose="020B0503020204020204" pitchFamily="34" charset="-122"/>
                <a:ea typeface="微软雅黑" panose="020B0503020204020204" pitchFamily="34" charset="-122"/>
              </a:rPr>
              <a:t>次乘法运算</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410325" y="4777845"/>
            <a:ext cx="5133278" cy="1396375"/>
          </a:xfrm>
          <a:prstGeom prst="rect">
            <a:avLst/>
          </a:prstGeom>
          <a:solidFill>
            <a:srgbClr val="0070C0"/>
          </a:solidFill>
        </p:spPr>
        <p:txBody>
          <a:bodyPr wrap="square">
            <a:no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随着矩阵的增大，矩阵乘法所需的乘法运算数量比加法运算涨得快得多。研究人员仅根据所需的乘法次数来度量矩阵乘法的运算速度。</a:t>
            </a:r>
            <a:endParaRPr lang="zh-CN" altLang="en-US"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6802582" y="3682819"/>
                <a:ext cx="4045527" cy="615553"/>
              </a:xfrm>
              <a:prstGeom prst="rect">
                <a:avLst/>
              </a:prstGeom>
              <a:noFill/>
            </p:spPr>
            <p:txBody>
              <a:bodyPr wrap="square" lIns="0" tIns="0" rIns="0" bIns="0" rtlCol="0">
                <a:spAutoFit/>
              </a:bodyPr>
              <a:lstStyle/>
              <a:p>
                <a14:m>
                  <m:oMath xmlns:m="http://schemas.openxmlformats.org/officeDocument/2006/math">
                    <m:sSub>
                      <m:sSubPr>
                        <m:ctrlPr>
                          <a:rPr kumimoji="1" lang="en-US" altLang="zh-CN" sz="4000" i="1" smtClean="0">
                            <a:solidFill>
                              <a:srgbClr val="0070C0"/>
                            </a:solidFill>
                            <a:latin typeface="Cambria Math" panose="02040503050406030204" pitchFamily="18" charset="0"/>
                          </a:rPr>
                        </m:ctrlPr>
                      </m:sSubPr>
                      <m:e>
                        <m:r>
                          <m:rPr>
                            <m:sty m:val="p"/>
                          </m:rPr>
                          <a:rPr kumimoji="1" lang="en-US" altLang="zh-CN" sz="4000" i="1">
                            <a:solidFill>
                              <a:srgbClr val="0070C0"/>
                            </a:solidFill>
                            <a:latin typeface="Cambria Math" panose="02040503050406030204" pitchFamily="18" charset="0"/>
                          </a:rPr>
                          <m:t>A</m:t>
                        </m:r>
                      </m:e>
                      <m:sub>
                        <m:r>
                          <a:rPr kumimoji="1" lang="en-US" altLang="zh-CN" sz="4000" b="0" i="1" smtClean="0">
                            <a:solidFill>
                              <a:srgbClr val="0070C0"/>
                            </a:solidFill>
                            <a:latin typeface="Cambria Math" panose="02040503050406030204" pitchFamily="18" charset="0"/>
                          </a:rPr>
                          <m:t>𝑛</m:t>
                        </m:r>
                        <m:r>
                          <a:rPr kumimoji="1" lang="zh-CN" altLang="en-US" sz="4000" b="0" i="1" smtClean="0">
                            <a:solidFill>
                              <a:srgbClr val="0070C0"/>
                            </a:solidFill>
                            <a:latin typeface="Cambria Math" panose="02040503050406030204" pitchFamily="18" charset="0"/>
                          </a:rPr>
                          <m:t>∗</m:t>
                        </m:r>
                        <m:r>
                          <a:rPr kumimoji="1" lang="en-US" altLang="zh-CN" sz="4000" b="0" i="1" smtClean="0">
                            <a:solidFill>
                              <a:srgbClr val="0070C0"/>
                            </a:solidFill>
                            <a:latin typeface="Cambria Math" panose="02040503050406030204" pitchFamily="18" charset="0"/>
                          </a:rPr>
                          <m:t>𝑘</m:t>
                        </m:r>
                      </m:sub>
                    </m:sSub>
                    <m:sSub>
                      <m:sSubPr>
                        <m:ctrlPr>
                          <a:rPr kumimoji="1" lang="en-US" altLang="zh-CN" sz="4000" i="1" smtClean="0">
                            <a:solidFill>
                              <a:srgbClr val="0070C0"/>
                            </a:solidFill>
                            <a:latin typeface="Cambria Math" panose="02040503050406030204" pitchFamily="18" charset="0"/>
                          </a:rPr>
                        </m:ctrlPr>
                      </m:sSubPr>
                      <m:e>
                        <m:r>
                          <m:rPr>
                            <m:sty m:val="p"/>
                          </m:rPr>
                          <a:rPr kumimoji="1" lang="en-US" altLang="zh-CN" sz="4000" i="1">
                            <a:solidFill>
                              <a:srgbClr val="0070C0"/>
                            </a:solidFill>
                            <a:latin typeface="Cambria Math" panose="02040503050406030204" pitchFamily="18" charset="0"/>
                          </a:rPr>
                          <m:t>B</m:t>
                        </m:r>
                      </m:e>
                      <m:sub>
                        <m:r>
                          <a:rPr kumimoji="1" lang="en-US" altLang="zh-CN" sz="4000" b="0" i="1" smtClean="0">
                            <a:solidFill>
                              <a:srgbClr val="0070C0"/>
                            </a:solidFill>
                            <a:latin typeface="Cambria Math" panose="02040503050406030204" pitchFamily="18" charset="0"/>
                          </a:rPr>
                          <m:t>𝑘</m:t>
                        </m:r>
                        <m:r>
                          <a:rPr kumimoji="1" lang="zh-CN" altLang="en-US" sz="4000" b="0" i="1" smtClean="0">
                            <a:solidFill>
                              <a:srgbClr val="0070C0"/>
                            </a:solidFill>
                            <a:latin typeface="Cambria Math" panose="02040503050406030204" pitchFamily="18" charset="0"/>
                          </a:rPr>
                          <m:t>∗</m:t>
                        </m:r>
                        <m:r>
                          <a:rPr kumimoji="1" lang="en-US" altLang="zh-CN" sz="4000" b="0" i="1" smtClean="0">
                            <a:solidFill>
                              <a:srgbClr val="0070C0"/>
                            </a:solidFill>
                            <a:latin typeface="Cambria Math" panose="02040503050406030204" pitchFamily="18" charset="0"/>
                          </a:rPr>
                          <m:t>𝑚</m:t>
                        </m:r>
                      </m:sub>
                    </m:sSub>
                  </m:oMath>
                </a14:m>
                <a:r>
                  <a:rPr kumimoji="1" lang="en-US" altLang="zh-CN" sz="4000" dirty="0">
                    <a:solidFill>
                      <a:srgbClr val="0070C0"/>
                    </a:solidFill>
                    <a:latin typeface="微软雅黑" panose="020B0503020204020204" pitchFamily="34" charset="-122"/>
                    <a:ea typeface="微软雅黑" panose="020B0503020204020204" pitchFamily="34" charset="-122"/>
                  </a:rPr>
                  <a:t>=</a:t>
                </a:r>
                <a14:m>
                  <m:oMath xmlns:m="http://schemas.openxmlformats.org/officeDocument/2006/math">
                    <m:sSub>
                      <m:sSubPr>
                        <m:ctrlPr>
                          <a:rPr kumimoji="1" lang="en-US" altLang="zh-CN" sz="4000" i="1" smtClean="0">
                            <a:solidFill>
                              <a:srgbClr val="0070C0"/>
                            </a:solidFill>
                            <a:latin typeface="Cambria Math" panose="02040503050406030204" pitchFamily="18" charset="0"/>
                          </a:rPr>
                        </m:ctrlPr>
                      </m:sSubPr>
                      <m:e>
                        <m:r>
                          <a:rPr kumimoji="1" lang="en-US" altLang="zh-CN" sz="4000" b="0" i="1" smtClean="0">
                            <a:solidFill>
                              <a:srgbClr val="0070C0"/>
                            </a:solidFill>
                            <a:latin typeface="Cambria Math" panose="02040503050406030204" pitchFamily="18" charset="0"/>
                          </a:rPr>
                          <m:t>𝐶</m:t>
                        </m:r>
                      </m:e>
                      <m:sub>
                        <m:r>
                          <a:rPr kumimoji="1" lang="en-US" altLang="zh-CN" sz="4000" b="0" i="1" smtClean="0">
                            <a:solidFill>
                              <a:srgbClr val="0070C0"/>
                            </a:solidFill>
                            <a:latin typeface="Cambria Math" panose="02040503050406030204" pitchFamily="18" charset="0"/>
                          </a:rPr>
                          <m:t>𝑛</m:t>
                        </m:r>
                        <m:r>
                          <a:rPr kumimoji="1" lang="zh-CN" altLang="en-US" sz="4000" b="0" i="1" smtClean="0">
                            <a:solidFill>
                              <a:srgbClr val="0070C0"/>
                            </a:solidFill>
                            <a:latin typeface="Cambria Math" panose="02040503050406030204" pitchFamily="18" charset="0"/>
                          </a:rPr>
                          <m:t>∗</m:t>
                        </m:r>
                        <m:r>
                          <a:rPr kumimoji="1" lang="en-US" altLang="zh-CN" sz="4000" b="0" i="1" smtClean="0">
                            <a:solidFill>
                              <a:srgbClr val="0070C0"/>
                            </a:solidFill>
                            <a:latin typeface="Cambria Math" panose="02040503050406030204" pitchFamily="18" charset="0"/>
                          </a:rPr>
                          <m:t>𝑚</m:t>
                        </m:r>
                      </m:sub>
                    </m:sSub>
                  </m:oMath>
                </a14:m>
                <a:endParaRPr kumimoji="1" lang="zh-CN" altLang="en-US" sz="4000" dirty="0">
                  <a:solidFill>
                    <a:srgbClr val="0070C0"/>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6802582" y="3682819"/>
                <a:ext cx="4045527" cy="615553"/>
              </a:xfrm>
              <a:prstGeom prst="rect">
                <a:avLst/>
              </a:prstGeom>
              <a:blipFill rotWithShape="1">
                <a:blip r:embed="rId2"/>
                <a:stretch>
                  <a:fillRect l="-11" t="-6985" r="10" b="9"/>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矩阵分块</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7169"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6000" y="2293620"/>
            <a:ext cx="3674682" cy="36330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023" y="2293620"/>
            <a:ext cx="3840228" cy="363174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55750" y="6059170"/>
            <a:ext cx="3288080" cy="369332"/>
          </a:xfrm>
          <a:prstGeom prst="rect">
            <a:avLst/>
          </a:prstGeom>
          <a:noFill/>
        </p:spPr>
        <p:txBody>
          <a:bodyPr wrap="none" rtlCol="0">
            <a:spAutoFit/>
          </a:bodyPr>
          <a:lstStyle/>
          <a:p>
            <a:r>
              <a:rPr lang="zh-CN" altLang="en-US" dirty="0"/>
              <a:t>访问全局内存次数：</a:t>
            </a:r>
            <a:r>
              <a:rPr lang="en-US" altLang="zh-CN" dirty="0"/>
              <a:t>M * N * 2K</a:t>
            </a:r>
            <a:endParaRPr lang="en-US" altLang="zh-CN" dirty="0"/>
          </a:p>
        </p:txBody>
      </p:sp>
      <p:sp>
        <p:nvSpPr>
          <p:cNvPr id="6" name="文本框 5"/>
          <p:cNvSpPr txBox="1"/>
          <p:nvPr/>
        </p:nvSpPr>
        <p:spPr>
          <a:xfrm>
            <a:off x="5899150" y="6059170"/>
            <a:ext cx="5929828" cy="646331"/>
          </a:xfrm>
          <a:prstGeom prst="rect">
            <a:avLst/>
          </a:prstGeom>
          <a:noFill/>
        </p:spPr>
        <p:txBody>
          <a:bodyPr wrap="none" rtlCol="0">
            <a:spAutoFit/>
          </a:bodyPr>
          <a:lstStyle/>
          <a:p>
            <a:r>
              <a:rPr lang="zh-CN" altLang="en-US" dirty="0"/>
              <a:t>访问全局内存次数：</a:t>
            </a:r>
            <a:r>
              <a:rPr lang="en-US" altLang="zh-CN" dirty="0"/>
              <a:t>M / BM * N / BN * (BM * BK + BN * BK)</a:t>
            </a:r>
            <a:endParaRPr lang="en-US" altLang="zh-CN" dirty="0"/>
          </a:p>
          <a:p>
            <a:r>
              <a:rPr lang="en-US" altLang="zh-CN" dirty="0"/>
              <a:t>		     = (1 / BN + 1/ BM) * MNK</a:t>
            </a:r>
            <a:endParaRPr lang="en-US" altLang="zh-CN" dirty="0"/>
          </a:p>
        </p:txBody>
      </p:sp>
      <p:sp>
        <p:nvSpPr>
          <p:cNvPr id="8" name="文本框 7"/>
          <p:cNvSpPr txBox="1"/>
          <p:nvPr/>
        </p:nvSpPr>
        <p:spPr>
          <a:xfrm>
            <a:off x="2043576" y="1523625"/>
            <a:ext cx="7711148" cy="424732"/>
          </a:xfrm>
          <a:prstGeom prst="rect">
            <a:avLst/>
          </a:prstGeom>
          <a:solidFill>
            <a:schemeClr val="accent1">
              <a:lumMod val="20000"/>
              <a:lumOff val="80000"/>
            </a:schemeClr>
          </a:solidFill>
        </p:spPr>
        <p:txBody>
          <a:bodyPr wrap="square">
            <a:noAutofit/>
          </a:bodyPr>
          <a:lstStyle/>
          <a:p>
            <a:pPr algn="ctr">
              <a:lnSpc>
                <a:spcPct val="15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BM = 128       BN = 128      BK = 8      TM = 8     TN = 8</a:t>
            </a:r>
            <a:endPar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处理</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Bank Conflict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94852" y="1159384"/>
            <a:ext cx="8686508" cy="2629834"/>
          </a:xfrm>
          <a:prstGeom prst="rect">
            <a:avLst/>
          </a:prstGeom>
          <a:solidFill>
            <a:schemeClr val="accent1">
              <a:lumMod val="20000"/>
              <a:lumOff val="80000"/>
            </a:schemeClr>
          </a:solidFill>
        </p:spPr>
        <p:txBody>
          <a:bodyPr wrap="square">
            <a:noAutofit/>
          </a:bodyPr>
          <a:lstStyle/>
          <a:p>
            <a:pPr>
              <a:lnSpc>
                <a:spcPct val="150000"/>
              </a:lnSpc>
            </a:pP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被划分为</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32</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Bank</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，每个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Bank</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的宽度为</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4 Bytes</a:t>
            </a:r>
            <a:r>
              <a:rPr lang="zh-CN" altLang="en-US" sz="1400" dirty="0">
                <a:solidFill>
                  <a:schemeClr val="tx1">
                    <a:lumMod val="75000"/>
                    <a:lumOff val="25000"/>
                  </a:schemeClr>
                </a:solidFill>
                <a:effectLst/>
                <a:latin typeface="微软雅黑" panose="020B0503020204020204" pitchFamily="34" charset="-122"/>
                <a:ea typeface="微软雅黑" panose="020B0503020204020204" pitchFamily="34" charset="-122"/>
              </a:rPr>
              <a:t>，如果需要访问同一个</a:t>
            </a:r>
            <a:r>
              <a:rPr lang="en-US" altLang="zh-CN" sz="1400" dirty="0">
                <a:solidFill>
                  <a:schemeClr val="tx1">
                    <a:lumMod val="75000"/>
                    <a:lumOff val="25000"/>
                  </a:schemeClr>
                </a:solidFill>
                <a:effectLst/>
                <a:latin typeface="微软雅黑" panose="020B0503020204020204" pitchFamily="34" charset="-122"/>
                <a:ea typeface="微软雅黑" panose="020B0503020204020204" pitchFamily="34" charset="-122"/>
              </a:rPr>
              <a:t>Bank</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的多个数据，就会出现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Bank Conflict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每个线程进行计算的时候，其实就是分别从</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s_a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s_b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中读取一个长度为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TM</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TN</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的向量，随后计算向量的外积。而每一次从共享内存中加载数据，存在着明显的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Bank Conflict: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s_a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中读取的是列向量，而</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s_a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中是按行存储的；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TM=TN= 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情况下，线程需要从</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s_a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s_b</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中读取连续的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个数，而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LDS.128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指令一次取四个数。也就是说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warp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中每个线程指令读取数据时，读取的数据地址是不连续的</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4 bytes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warp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是</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，这显然会出现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bank conflict.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4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2720" y="4072078"/>
            <a:ext cx="7208520" cy="1626538"/>
          </a:xfrm>
          <a:prstGeom prst="rect">
            <a:avLst/>
          </a:prstGeom>
          <a:noFill/>
          <a:extLst>
            <a:ext uri="{909E8E84-426E-40DD-AFC4-6F175D3DCCD1}">
              <a14:hiddenFill xmlns:a14="http://schemas.microsoft.com/office/drawing/2010/main">
                <a:solidFill>
                  <a:srgbClr val="FFFFFF"/>
                </a:solidFill>
              </a14:hiddenFill>
            </a:ext>
          </a:extLst>
        </p:spPr>
      </p:pic>
      <p:pic>
        <p:nvPicPr>
          <p:cNvPr id="2049" name="图片 2048"/>
          <p:cNvPicPr>
            <a:picLocks noChangeAspect="1"/>
          </p:cNvPicPr>
          <p:nvPr/>
        </p:nvPicPr>
        <p:blipFill>
          <a:blip r:embed="rId2"/>
          <a:stretch>
            <a:fillRect/>
          </a:stretch>
        </p:blipFill>
        <p:spPr>
          <a:xfrm>
            <a:off x="0" y="0"/>
            <a:ext cx="11144250" cy="249555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处理</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Bank Conflict</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12289"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4685" y="1857827"/>
            <a:ext cx="4600836" cy="366122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20273" y="5798820"/>
            <a:ext cx="1569660" cy="369332"/>
          </a:xfrm>
          <a:prstGeom prst="rect">
            <a:avLst/>
          </a:prstGeom>
          <a:noFill/>
        </p:spPr>
        <p:txBody>
          <a:bodyPr wrap="none" rtlCol="0">
            <a:spAutoFit/>
          </a:bodyPr>
          <a:lstStyle/>
          <a:p>
            <a:r>
              <a:rPr lang="zh-CN" altLang="en-US" dirty="0"/>
              <a:t>线程任务分配</a:t>
            </a:r>
            <a:endParaRPr lang="zh-CN" alt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885461"/>
            <a:ext cx="2051108" cy="546961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097828" y="3319109"/>
            <a:ext cx="1423788" cy="369332"/>
          </a:xfrm>
          <a:prstGeom prst="rect">
            <a:avLst/>
          </a:prstGeom>
          <a:noFill/>
        </p:spPr>
        <p:txBody>
          <a:bodyPr wrap="none" rtlCol="0">
            <a:spAutoFit/>
          </a:bodyPr>
          <a:lstStyle/>
          <a:p>
            <a:r>
              <a:rPr lang="en-US" altLang="zh-CN" dirty="0" err="1"/>
              <a:t>s_a</a:t>
            </a:r>
            <a:r>
              <a:rPr lang="zh-CN" altLang="en-US" dirty="0"/>
              <a:t>矩阵排列</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SGEMM——Data Buffering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194852" y="1159384"/>
            <a:ext cx="8686508" cy="2629834"/>
          </a:xfrm>
          <a:prstGeom prst="rect">
            <a:avLst/>
          </a:prstGeom>
          <a:solidFill>
            <a:schemeClr val="accent1">
              <a:lumMod val="20000"/>
              <a:lumOff val="80000"/>
            </a:schemeClr>
          </a:solidFill>
        </p:spPr>
        <p:txBody>
          <a:bodyPr wrap="square">
            <a:no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类似，</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CUDA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编程中也可以使用双缓冲的方式来掩盖从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Global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中加载数据的延迟。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具体来说，之前的算法中，每个线程的都必须负责两个工作：</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Global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中读取数据存放到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share memory</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中读取数据进行计算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这两个工作是串行的，接下来我们会通过</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Double Buffering</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技术缓存数据，从而实现两个工作的并行。</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实现类似这样的并行工作序列，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访存</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（访存</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 &amp;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访存</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i+1 &amp;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i</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 …….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访存</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n &amp;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n – 1) –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计算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n</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0690" y="4158745"/>
            <a:ext cx="9170670" cy="158220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p:nvPr/>
        </p:nvCxnSpPr>
        <p:spPr>
          <a:xfrm flipH="1">
            <a:off x="2979420" y="4949849"/>
            <a:ext cx="701040" cy="6889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674611" y="4486943"/>
            <a:ext cx="213360" cy="122567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10690" y="5698616"/>
            <a:ext cx="2776722" cy="369332"/>
          </a:xfrm>
          <a:prstGeom prst="rect">
            <a:avLst/>
          </a:prstGeom>
          <a:noFill/>
        </p:spPr>
        <p:txBody>
          <a:bodyPr wrap="none" rtlCol="0">
            <a:spAutoFit/>
          </a:bodyPr>
          <a:lstStyle/>
          <a:p>
            <a:r>
              <a:rPr lang="zh-CN" altLang="en-US" dirty="0"/>
              <a:t>第</a:t>
            </a:r>
            <a:r>
              <a:rPr lang="en-US" altLang="zh-CN" dirty="0" err="1"/>
              <a:t>i</a:t>
            </a:r>
            <a:r>
              <a:rPr lang="zh-CN" altLang="en-US" dirty="0"/>
              <a:t>次循环计算使用的数据</a:t>
            </a:r>
            <a:endParaRPr lang="zh-CN" altLang="en-US" dirty="0"/>
          </a:p>
        </p:txBody>
      </p:sp>
      <p:sp>
        <p:nvSpPr>
          <p:cNvPr id="11" name="文本框 10"/>
          <p:cNvSpPr txBox="1"/>
          <p:nvPr/>
        </p:nvSpPr>
        <p:spPr>
          <a:xfrm>
            <a:off x="4707639" y="5747625"/>
            <a:ext cx="4043094" cy="369332"/>
          </a:xfrm>
          <a:prstGeom prst="rect">
            <a:avLst/>
          </a:prstGeom>
          <a:noFill/>
        </p:spPr>
        <p:txBody>
          <a:bodyPr wrap="none" rtlCol="0">
            <a:spAutoFit/>
          </a:bodyPr>
          <a:lstStyle/>
          <a:p>
            <a:r>
              <a:rPr lang="zh-CN" altLang="en-US" dirty="0"/>
              <a:t>第</a:t>
            </a:r>
            <a:r>
              <a:rPr lang="en-US" altLang="zh-CN" dirty="0"/>
              <a:t>I + 1</a:t>
            </a:r>
            <a:r>
              <a:rPr lang="zh-CN" altLang="en-US" dirty="0"/>
              <a:t>次循环计算使用的数据（预取）</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stretch>
            <a:fillRect/>
          </a:stretch>
        </p:blipFill>
        <p:spPr>
          <a:xfrm>
            <a:off x="7090317" y="976221"/>
            <a:ext cx="5101683" cy="5405438"/>
          </a:xfrm>
          <a:prstGeom prst="rect">
            <a:avLst/>
          </a:prstGeom>
        </p:spPr>
      </p:pic>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SGEMM——Data Buffering</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a:stretch>
            <a:fillRect/>
          </a:stretch>
        </p:blipFill>
        <p:spPr>
          <a:xfrm>
            <a:off x="612865" y="1458935"/>
            <a:ext cx="5580479" cy="3021625"/>
          </a:xfrm>
          <a:prstGeom prst="rect">
            <a:avLst/>
          </a:prstGeom>
        </p:spPr>
      </p:pic>
      <p:cxnSp>
        <p:nvCxnSpPr>
          <p:cNvPr id="15" name="直接箭头连接符 14"/>
          <p:cNvCxnSpPr/>
          <p:nvPr/>
        </p:nvCxnSpPr>
        <p:spPr>
          <a:xfrm flipV="1">
            <a:off x="5891261" y="2468880"/>
            <a:ext cx="1340119"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913120" y="3678940"/>
            <a:ext cx="1318260" cy="503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49872" y="4658302"/>
            <a:ext cx="6027128" cy="2054918"/>
          </a:xfrm>
          <a:prstGeom prst="rect">
            <a:avLst/>
          </a:prstGeom>
          <a:solidFill>
            <a:schemeClr val="accent1">
              <a:lumMod val="20000"/>
              <a:lumOff val="80000"/>
            </a:schemeClr>
          </a:solidFill>
        </p:spPr>
        <p:txBody>
          <a:bodyPr wrap="square">
            <a:noAutofit/>
          </a:bodyPr>
          <a:lstStyle/>
          <a:p>
            <a:pPr marL="285750" indent="-285750">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把数据从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Global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中载入到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分为两部分，</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LDG</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Global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中加载数据到寄存器，再使用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STS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指令把寄存器的数据写入</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Share Memory</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。注意</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STS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指令部分必须放在计算</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FFMA</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指令之后，因为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STS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LDG</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指令存在寄存器相关，会停滞指令发射执行。</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确保计算前的使用数据全部加载完成，使用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__</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syncthreads</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来同步。</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424732"/>
          </a:xfrm>
          <a:noFill/>
        </p:spPr>
        <p:txBody>
          <a:bodyPr vert="horz" wrap="square" lIns="91440" tIns="45720" rIns="91440" bIns="45720"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mn-cs"/>
              </a:rPr>
              <a:t>CUDA SGEMM——Results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1642110" y="1242060"/>
            <a:ext cx="8787766" cy="5021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46785" y="365125"/>
            <a:ext cx="5674148" cy="461665"/>
          </a:xfrm>
          <a:prstGeom prst="rect">
            <a:avLst/>
          </a:prstGeom>
          <a:noFill/>
        </p:spPr>
        <p:txBody>
          <a:bodyPr wrap="square"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An</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Example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Memory</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Hierarchy</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AutoShape 195"/>
          <p:cNvSpPr>
            <a:spLocks noChangeAspect="1" noChangeArrowheads="1"/>
          </p:cNvSpPr>
          <p:nvPr/>
        </p:nvSpPr>
        <p:spPr bwMode="auto">
          <a:xfrm>
            <a:off x="2292952" y="1080759"/>
            <a:ext cx="5992160" cy="5654539"/>
          </a:xfrm>
          <a:prstGeom prst="triangle">
            <a:avLst>
              <a:gd name="adj" fmla="val 50000"/>
            </a:avLst>
          </a:prstGeom>
          <a:noFill/>
          <a:ln w="12700">
            <a:solidFill>
              <a:schemeClr val="tx1"/>
            </a:solidFill>
            <a:miter lim="800000"/>
          </a:ln>
          <a:effectLst/>
        </p:spPr>
        <p:txBody>
          <a:bodyPr wrap="none" anchor="ctr"/>
          <a:lstStyle/>
          <a:p>
            <a:endParaRPr lang="en-US"/>
          </a:p>
        </p:txBody>
      </p:sp>
      <p:sp>
        <p:nvSpPr>
          <p:cNvPr id="47" name="Text Box 196"/>
          <p:cNvSpPr txBox="1">
            <a:spLocks noChangeAspect="1" noChangeArrowheads="1"/>
          </p:cNvSpPr>
          <p:nvPr/>
        </p:nvSpPr>
        <p:spPr bwMode="auto">
          <a:xfrm>
            <a:off x="5016160" y="1525670"/>
            <a:ext cx="570551" cy="294753"/>
          </a:xfrm>
          <a:prstGeom prst="rect">
            <a:avLst/>
          </a:prstGeom>
          <a:noFill/>
          <a:ln>
            <a:noFill/>
          </a:ln>
          <a:effectLst/>
        </p:spPr>
        <p:txBody>
          <a:bodyPr wrap="none" anchor="ctr">
            <a:spAutoFit/>
          </a:bodyPr>
          <a:lstStyle/>
          <a:p>
            <a:r>
              <a:rPr lang="en-US"/>
              <a:t>Regs</a:t>
            </a:r>
            <a:endParaRPr lang="en-US"/>
          </a:p>
        </p:txBody>
      </p:sp>
      <p:sp>
        <p:nvSpPr>
          <p:cNvPr id="48" name="Text Box 198"/>
          <p:cNvSpPr txBox="1">
            <a:spLocks noChangeAspect="1" noChangeArrowheads="1"/>
          </p:cNvSpPr>
          <p:nvPr/>
        </p:nvSpPr>
        <p:spPr bwMode="auto">
          <a:xfrm>
            <a:off x="4852161" y="1933042"/>
            <a:ext cx="924733" cy="508867"/>
          </a:xfrm>
          <a:prstGeom prst="rect">
            <a:avLst/>
          </a:prstGeom>
          <a:noFill/>
          <a:ln>
            <a:noFill/>
          </a:ln>
          <a:effectLst/>
        </p:spPr>
        <p:txBody>
          <a:bodyPr wrap="none" anchor="ctr">
            <a:spAutoFit/>
          </a:bodyPr>
          <a:lstStyle/>
          <a:p>
            <a:r>
              <a:rPr lang="en-US"/>
              <a:t>L1 cache </a:t>
            </a:r>
            <a:endParaRPr lang="en-US"/>
          </a:p>
          <a:p>
            <a:r>
              <a:rPr lang="en-US"/>
              <a:t>(SRAM)</a:t>
            </a:r>
            <a:endParaRPr lang="en-US"/>
          </a:p>
        </p:txBody>
      </p:sp>
      <p:sp>
        <p:nvSpPr>
          <p:cNvPr id="49" name="Text Box 199"/>
          <p:cNvSpPr txBox="1">
            <a:spLocks noChangeAspect="1" noChangeArrowheads="1"/>
          </p:cNvSpPr>
          <p:nvPr/>
        </p:nvSpPr>
        <p:spPr bwMode="auto">
          <a:xfrm>
            <a:off x="4686784" y="4156205"/>
            <a:ext cx="1225168" cy="508867"/>
          </a:xfrm>
          <a:prstGeom prst="rect">
            <a:avLst/>
          </a:prstGeom>
          <a:noFill/>
          <a:ln>
            <a:noFill/>
          </a:ln>
          <a:effectLst/>
        </p:spPr>
        <p:txBody>
          <a:bodyPr wrap="none" anchor="ctr">
            <a:spAutoFit/>
          </a:bodyPr>
          <a:lstStyle/>
          <a:p>
            <a:r>
              <a:rPr lang="en-US"/>
              <a:t>Main memory</a:t>
            </a:r>
            <a:endParaRPr lang="en-US"/>
          </a:p>
          <a:p>
            <a:r>
              <a:rPr lang="en-US"/>
              <a:t>(DRAM)</a:t>
            </a:r>
            <a:endParaRPr lang="en-US"/>
          </a:p>
        </p:txBody>
      </p:sp>
      <p:sp>
        <p:nvSpPr>
          <p:cNvPr id="50" name="Text Box 200"/>
          <p:cNvSpPr txBox="1">
            <a:spLocks noChangeAspect="1" noChangeArrowheads="1"/>
          </p:cNvSpPr>
          <p:nvPr/>
        </p:nvSpPr>
        <p:spPr bwMode="auto">
          <a:xfrm>
            <a:off x="4265073" y="5054369"/>
            <a:ext cx="2076859" cy="508867"/>
          </a:xfrm>
          <a:prstGeom prst="rect">
            <a:avLst/>
          </a:prstGeom>
          <a:noFill/>
          <a:ln>
            <a:noFill/>
          </a:ln>
          <a:effectLst/>
        </p:spPr>
        <p:txBody>
          <a:bodyPr wrap="none" anchor="ctr">
            <a:spAutoFit/>
          </a:bodyPr>
          <a:lstStyle/>
          <a:p>
            <a:r>
              <a:rPr lang="en-US" dirty="0"/>
              <a:t>Local secondary storage</a:t>
            </a:r>
            <a:endParaRPr lang="en-US" dirty="0"/>
          </a:p>
          <a:p>
            <a:r>
              <a:rPr lang="en-US" dirty="0"/>
              <a:t>(local disks)</a:t>
            </a:r>
            <a:endParaRPr lang="en-US" dirty="0"/>
          </a:p>
        </p:txBody>
      </p:sp>
      <p:sp>
        <p:nvSpPr>
          <p:cNvPr id="51" name="Line 203"/>
          <p:cNvSpPr>
            <a:spLocks noChangeAspect="1" noChangeShapeType="1"/>
          </p:cNvSpPr>
          <p:nvPr/>
        </p:nvSpPr>
        <p:spPr bwMode="auto">
          <a:xfrm>
            <a:off x="4863186" y="1888551"/>
            <a:ext cx="851692" cy="0"/>
          </a:xfrm>
          <a:prstGeom prst="line">
            <a:avLst/>
          </a:prstGeom>
          <a:noFill/>
          <a:ln w="12700">
            <a:solidFill>
              <a:schemeClr val="tx1"/>
            </a:solidFill>
            <a:round/>
          </a:ln>
          <a:effectLst/>
        </p:spPr>
        <p:txBody>
          <a:bodyPr wrap="none" anchor="ctr"/>
          <a:lstStyle/>
          <a:p>
            <a:endParaRPr lang="en-US"/>
          </a:p>
        </p:txBody>
      </p:sp>
      <p:sp>
        <p:nvSpPr>
          <p:cNvPr id="52" name="Line 204"/>
          <p:cNvSpPr>
            <a:spLocks noChangeAspect="1" noChangeShapeType="1"/>
          </p:cNvSpPr>
          <p:nvPr/>
        </p:nvSpPr>
        <p:spPr bwMode="auto">
          <a:xfrm>
            <a:off x="4558617" y="2447470"/>
            <a:ext cx="1451184" cy="0"/>
          </a:xfrm>
          <a:prstGeom prst="line">
            <a:avLst/>
          </a:prstGeom>
          <a:noFill/>
          <a:ln w="12700">
            <a:solidFill>
              <a:schemeClr val="tx1"/>
            </a:solidFill>
            <a:round/>
          </a:ln>
          <a:effectLst/>
        </p:spPr>
        <p:txBody>
          <a:bodyPr wrap="none" anchor="ctr"/>
          <a:lstStyle/>
          <a:p>
            <a:endParaRPr lang="en-US"/>
          </a:p>
        </p:txBody>
      </p:sp>
      <p:sp>
        <p:nvSpPr>
          <p:cNvPr id="53" name="Line 205"/>
          <p:cNvSpPr>
            <a:spLocks noChangeAspect="1" noChangeShapeType="1"/>
          </p:cNvSpPr>
          <p:nvPr/>
        </p:nvSpPr>
        <p:spPr bwMode="auto">
          <a:xfrm>
            <a:off x="4226485" y="3106494"/>
            <a:ext cx="2125095" cy="0"/>
          </a:xfrm>
          <a:prstGeom prst="line">
            <a:avLst/>
          </a:prstGeom>
          <a:noFill/>
          <a:ln w="12700">
            <a:solidFill>
              <a:schemeClr val="tx1"/>
            </a:solidFill>
            <a:round/>
          </a:ln>
          <a:effectLst/>
        </p:spPr>
        <p:txBody>
          <a:bodyPr wrap="none" anchor="ctr"/>
          <a:lstStyle/>
          <a:p>
            <a:endParaRPr lang="en-US"/>
          </a:p>
        </p:txBody>
      </p:sp>
      <p:sp>
        <p:nvSpPr>
          <p:cNvPr id="54" name="Line 222"/>
          <p:cNvSpPr>
            <a:spLocks noChangeAspect="1" noChangeShapeType="1"/>
          </p:cNvSpPr>
          <p:nvPr/>
        </p:nvSpPr>
        <p:spPr bwMode="auto">
          <a:xfrm>
            <a:off x="1879509" y="3822522"/>
            <a:ext cx="0" cy="2053542"/>
          </a:xfrm>
          <a:prstGeom prst="line">
            <a:avLst/>
          </a:prstGeom>
          <a:noFill/>
          <a:ln w="38100">
            <a:solidFill>
              <a:schemeClr val="tx1"/>
            </a:solidFill>
            <a:round/>
            <a:tailEnd type="triangle" w="med" len="med"/>
          </a:ln>
          <a:effectLst/>
        </p:spPr>
        <p:txBody>
          <a:bodyPr wrap="none" anchor="ctr"/>
          <a:lstStyle/>
          <a:p>
            <a:endParaRPr lang="en-US"/>
          </a:p>
        </p:txBody>
      </p:sp>
      <p:sp>
        <p:nvSpPr>
          <p:cNvPr id="55" name="Text Box 223"/>
          <p:cNvSpPr txBox="1">
            <a:spLocks noChangeAspect="1" noChangeArrowheads="1"/>
          </p:cNvSpPr>
          <p:nvPr/>
        </p:nvSpPr>
        <p:spPr bwMode="auto">
          <a:xfrm>
            <a:off x="1920853" y="3905943"/>
            <a:ext cx="724903" cy="1199869"/>
          </a:xfrm>
          <a:prstGeom prst="rect">
            <a:avLst/>
          </a:prstGeom>
          <a:noFill/>
          <a:ln>
            <a:noFill/>
          </a:ln>
          <a:effectLst/>
        </p:spPr>
        <p:txBody>
          <a:bodyPr wrap="none" anchor="ctr">
            <a:spAutoFit/>
          </a:bodyPr>
          <a:lstStyle/>
          <a:p>
            <a:r>
              <a:rPr lang="en-US" sz="1200"/>
              <a:t>Larger,  </a:t>
            </a:r>
            <a:endParaRPr lang="en-US" sz="1200"/>
          </a:p>
          <a:p>
            <a:r>
              <a:rPr lang="en-US" sz="1200"/>
              <a:t>slower, </a:t>
            </a:r>
            <a:endParaRPr lang="en-US" sz="1200"/>
          </a:p>
          <a:p>
            <a:r>
              <a:rPr lang="en-US" sz="1200"/>
              <a:t>and </a:t>
            </a:r>
            <a:endParaRPr lang="en-US" sz="1200"/>
          </a:p>
          <a:p>
            <a:r>
              <a:rPr lang="en-US" sz="1200"/>
              <a:t>cheaper </a:t>
            </a:r>
            <a:endParaRPr lang="en-US" sz="1200"/>
          </a:p>
          <a:p>
            <a:r>
              <a:rPr lang="en-US" sz="1200"/>
              <a:t>(per byte)</a:t>
            </a:r>
            <a:endParaRPr lang="en-US" sz="1200"/>
          </a:p>
          <a:p>
            <a:r>
              <a:rPr lang="en-US" sz="1200"/>
              <a:t>storage</a:t>
            </a:r>
            <a:endParaRPr lang="en-US" sz="1200"/>
          </a:p>
          <a:p>
            <a:r>
              <a:rPr lang="en-US" sz="1200"/>
              <a:t>devices</a:t>
            </a:r>
            <a:endParaRPr lang="en-US" sz="1200"/>
          </a:p>
        </p:txBody>
      </p:sp>
      <p:sp>
        <p:nvSpPr>
          <p:cNvPr id="56" name="Line 224"/>
          <p:cNvSpPr>
            <a:spLocks noChangeAspect="1" noChangeShapeType="1"/>
          </p:cNvSpPr>
          <p:nvPr/>
        </p:nvSpPr>
        <p:spPr bwMode="auto">
          <a:xfrm>
            <a:off x="3771698" y="3921237"/>
            <a:ext cx="3016752" cy="0"/>
          </a:xfrm>
          <a:prstGeom prst="line">
            <a:avLst/>
          </a:prstGeom>
          <a:noFill/>
          <a:ln w="12700">
            <a:solidFill>
              <a:schemeClr val="tx1"/>
            </a:solidFill>
            <a:round/>
          </a:ln>
          <a:effectLst/>
        </p:spPr>
        <p:txBody>
          <a:bodyPr wrap="none" anchor="ctr"/>
          <a:lstStyle/>
          <a:p>
            <a:endParaRPr lang="en-US"/>
          </a:p>
        </p:txBody>
      </p:sp>
      <p:sp>
        <p:nvSpPr>
          <p:cNvPr id="57" name="Text Box 225"/>
          <p:cNvSpPr txBox="1">
            <a:spLocks noChangeAspect="1" noChangeArrowheads="1"/>
          </p:cNvSpPr>
          <p:nvPr/>
        </p:nvSpPr>
        <p:spPr bwMode="auto">
          <a:xfrm>
            <a:off x="3720706" y="6017879"/>
            <a:ext cx="3153188" cy="508867"/>
          </a:xfrm>
          <a:prstGeom prst="rect">
            <a:avLst/>
          </a:prstGeom>
          <a:noFill/>
          <a:ln>
            <a:noFill/>
          </a:ln>
          <a:effectLst/>
        </p:spPr>
        <p:txBody>
          <a:bodyPr wrap="none" anchor="ctr">
            <a:spAutoFit/>
          </a:bodyPr>
          <a:lstStyle/>
          <a:p>
            <a:r>
              <a:rPr lang="en-US"/>
              <a:t>Remote secondary storage</a:t>
            </a:r>
            <a:endParaRPr lang="en-US"/>
          </a:p>
          <a:p>
            <a:r>
              <a:rPr lang="en-US"/>
              <a:t>(distributed file systems, Web servers)</a:t>
            </a:r>
            <a:endParaRPr lang="en-US"/>
          </a:p>
        </p:txBody>
      </p:sp>
      <p:grpSp>
        <p:nvGrpSpPr>
          <p:cNvPr id="58" name="Group 240"/>
          <p:cNvGrpSpPr>
            <a:grpSpLocks noChangeAspect="1"/>
          </p:cNvGrpSpPr>
          <p:nvPr/>
        </p:nvGrpSpPr>
        <p:grpSpPr bwMode="auto">
          <a:xfrm>
            <a:off x="8121114" y="5447837"/>
            <a:ext cx="1910105" cy="746616"/>
            <a:chOff x="4176" y="2648"/>
            <a:chExt cx="1488" cy="576"/>
          </a:xfrm>
        </p:grpSpPr>
        <p:sp>
          <p:nvSpPr>
            <p:cNvPr id="59" name="AutoShape 226"/>
            <p:cNvSpPr>
              <a:spLocks noChangeAspect="1"/>
            </p:cNvSpPr>
            <p:nvPr/>
          </p:nvSpPr>
          <p:spPr bwMode="auto">
            <a:xfrm>
              <a:off x="4176" y="2648"/>
              <a:ext cx="48" cy="576"/>
            </a:xfrm>
            <a:prstGeom prst="rightBrace">
              <a:avLst>
                <a:gd name="adj1" fmla="val 100000"/>
                <a:gd name="adj2" fmla="val 50000"/>
              </a:avLst>
            </a:prstGeom>
            <a:noFill/>
            <a:ln w="12700">
              <a:solidFill>
                <a:schemeClr val="tx1"/>
              </a:solidFill>
              <a:round/>
            </a:ln>
            <a:effectLst/>
          </p:spPr>
          <p:txBody>
            <a:bodyPr wrap="none" anchor="ctr"/>
            <a:lstStyle/>
            <a:p>
              <a:endParaRPr lang="en-US"/>
            </a:p>
          </p:txBody>
        </p:sp>
        <p:sp>
          <p:nvSpPr>
            <p:cNvPr id="60" name="Text Box 227"/>
            <p:cNvSpPr txBox="1">
              <a:spLocks noChangeAspect="1" noChangeArrowheads="1"/>
            </p:cNvSpPr>
            <p:nvPr/>
          </p:nvSpPr>
          <p:spPr bwMode="auto">
            <a:xfrm>
              <a:off x="4269" y="2711"/>
              <a:ext cx="1395" cy="433"/>
            </a:xfrm>
            <a:prstGeom prst="rect">
              <a:avLst/>
            </a:prstGeom>
            <a:noFill/>
            <a:ln>
              <a:noFill/>
            </a:ln>
            <a:effectLst/>
          </p:spPr>
          <p:txBody>
            <a:bodyPr anchor="ctr">
              <a:spAutoFit/>
            </a:bodyPr>
            <a:lstStyle/>
            <a:p>
              <a:pPr algn="l"/>
              <a:r>
                <a:rPr lang="en-US" sz="1200"/>
                <a:t>Local disks hold files retrieved from disks on remote network servers.</a:t>
              </a:r>
              <a:endParaRPr lang="en-US" sz="1200"/>
            </a:p>
          </p:txBody>
        </p:sp>
      </p:grpSp>
      <p:grpSp>
        <p:nvGrpSpPr>
          <p:cNvPr id="61" name="Group 239"/>
          <p:cNvGrpSpPr>
            <a:grpSpLocks noChangeAspect="1"/>
          </p:cNvGrpSpPr>
          <p:nvPr/>
        </p:nvGrpSpPr>
        <p:grpSpPr bwMode="auto">
          <a:xfrm>
            <a:off x="7568478" y="4441227"/>
            <a:ext cx="2524756" cy="746616"/>
            <a:chOff x="3696" y="1968"/>
            <a:chExt cx="1968" cy="576"/>
          </a:xfrm>
        </p:grpSpPr>
        <p:sp>
          <p:nvSpPr>
            <p:cNvPr id="62" name="AutoShape 228"/>
            <p:cNvSpPr>
              <a:spLocks noChangeAspect="1"/>
            </p:cNvSpPr>
            <p:nvPr/>
          </p:nvSpPr>
          <p:spPr bwMode="auto">
            <a:xfrm>
              <a:off x="3696" y="1968"/>
              <a:ext cx="48" cy="576"/>
            </a:xfrm>
            <a:prstGeom prst="rightBrace">
              <a:avLst>
                <a:gd name="adj1" fmla="val 100000"/>
                <a:gd name="adj2" fmla="val 50000"/>
              </a:avLst>
            </a:prstGeom>
            <a:noFill/>
            <a:ln w="12700">
              <a:solidFill>
                <a:schemeClr val="tx1"/>
              </a:solidFill>
              <a:round/>
            </a:ln>
            <a:effectLst/>
          </p:spPr>
          <p:txBody>
            <a:bodyPr wrap="none" anchor="ctr"/>
            <a:lstStyle/>
            <a:p>
              <a:endParaRPr lang="en-US"/>
            </a:p>
          </p:txBody>
        </p:sp>
        <p:sp>
          <p:nvSpPr>
            <p:cNvPr id="63" name="Text Box 229"/>
            <p:cNvSpPr txBox="1">
              <a:spLocks noChangeAspect="1" noChangeArrowheads="1"/>
            </p:cNvSpPr>
            <p:nvPr/>
          </p:nvSpPr>
          <p:spPr bwMode="auto">
            <a:xfrm>
              <a:off x="3791" y="2032"/>
              <a:ext cx="1873" cy="433"/>
            </a:xfrm>
            <a:prstGeom prst="rect">
              <a:avLst/>
            </a:prstGeom>
            <a:noFill/>
            <a:ln>
              <a:noFill/>
            </a:ln>
            <a:effectLst/>
          </p:spPr>
          <p:txBody>
            <a:bodyPr anchor="ctr">
              <a:spAutoFit/>
            </a:bodyPr>
            <a:lstStyle/>
            <a:p>
              <a:pPr algn="l"/>
              <a:r>
                <a:rPr lang="en-US" sz="1200"/>
                <a:t>Main memory holds disk </a:t>
              </a:r>
              <a:endParaRPr lang="en-US" sz="1200"/>
            </a:p>
            <a:p>
              <a:pPr algn="l"/>
              <a:r>
                <a:rPr lang="en-US" sz="1200"/>
                <a:t>blocks retrieved from local </a:t>
              </a:r>
              <a:endParaRPr lang="en-US" sz="1200"/>
            </a:p>
            <a:p>
              <a:pPr algn="l"/>
              <a:r>
                <a:rPr lang="en-US" sz="1200"/>
                <a:t>disks.</a:t>
              </a:r>
              <a:endParaRPr lang="en-US" sz="1200"/>
            </a:p>
          </p:txBody>
        </p:sp>
      </p:grpSp>
      <p:sp>
        <p:nvSpPr>
          <p:cNvPr id="64" name="Line 235"/>
          <p:cNvSpPr>
            <a:spLocks noChangeAspect="1" noChangeShapeType="1"/>
          </p:cNvSpPr>
          <p:nvPr/>
        </p:nvSpPr>
        <p:spPr bwMode="auto">
          <a:xfrm>
            <a:off x="3296239" y="4837475"/>
            <a:ext cx="3973183" cy="0"/>
          </a:xfrm>
          <a:prstGeom prst="line">
            <a:avLst/>
          </a:prstGeom>
          <a:noFill/>
          <a:ln w="12700">
            <a:solidFill>
              <a:schemeClr val="tx1"/>
            </a:solidFill>
            <a:round/>
          </a:ln>
          <a:effectLst/>
        </p:spPr>
        <p:txBody>
          <a:bodyPr wrap="none" anchor="ctr"/>
          <a:lstStyle/>
          <a:p>
            <a:endParaRPr lang="en-US"/>
          </a:p>
        </p:txBody>
      </p:sp>
      <p:sp>
        <p:nvSpPr>
          <p:cNvPr id="65" name="Text Box 236"/>
          <p:cNvSpPr txBox="1">
            <a:spLocks noChangeAspect="1" noChangeArrowheads="1"/>
          </p:cNvSpPr>
          <p:nvPr/>
        </p:nvSpPr>
        <p:spPr bwMode="auto">
          <a:xfrm>
            <a:off x="4808061" y="2515596"/>
            <a:ext cx="924733" cy="508867"/>
          </a:xfrm>
          <a:prstGeom prst="rect">
            <a:avLst/>
          </a:prstGeom>
          <a:noFill/>
          <a:ln>
            <a:noFill/>
          </a:ln>
          <a:effectLst/>
        </p:spPr>
        <p:txBody>
          <a:bodyPr wrap="none" anchor="ctr">
            <a:spAutoFit/>
          </a:bodyPr>
          <a:lstStyle/>
          <a:p>
            <a:r>
              <a:rPr lang="en-US"/>
              <a:t>L2 cache </a:t>
            </a:r>
            <a:endParaRPr lang="en-US"/>
          </a:p>
          <a:p>
            <a:r>
              <a:rPr lang="en-US"/>
              <a:t>(SRAM)</a:t>
            </a:r>
            <a:endParaRPr lang="en-US"/>
          </a:p>
        </p:txBody>
      </p:sp>
      <p:grpSp>
        <p:nvGrpSpPr>
          <p:cNvPr id="66" name="Group 287"/>
          <p:cNvGrpSpPr/>
          <p:nvPr/>
        </p:nvGrpSpPr>
        <p:grpSpPr bwMode="auto">
          <a:xfrm>
            <a:off x="6312992" y="2177743"/>
            <a:ext cx="2614335" cy="539454"/>
            <a:chOff x="2975" y="797"/>
            <a:chExt cx="1897" cy="388"/>
          </a:xfrm>
        </p:grpSpPr>
        <p:sp>
          <p:nvSpPr>
            <p:cNvPr id="67" name="Text Box 243"/>
            <p:cNvSpPr txBox="1">
              <a:spLocks noChangeAspect="1" noChangeArrowheads="1"/>
            </p:cNvSpPr>
            <p:nvPr/>
          </p:nvSpPr>
          <p:spPr bwMode="auto">
            <a:xfrm>
              <a:off x="3084" y="839"/>
              <a:ext cx="1788" cy="288"/>
            </a:xfrm>
            <a:prstGeom prst="rect">
              <a:avLst/>
            </a:prstGeom>
            <a:noFill/>
            <a:ln>
              <a:noFill/>
            </a:ln>
            <a:effectLst/>
          </p:spPr>
          <p:txBody>
            <a:bodyPr anchor="ctr">
              <a:spAutoFit/>
            </a:bodyPr>
            <a:lstStyle/>
            <a:p>
              <a:pPr algn="l"/>
              <a:r>
                <a:rPr lang="en-US" sz="1200"/>
                <a:t>L1 cache holds cache lines retrieved from the L2 cache.</a:t>
              </a:r>
              <a:endParaRPr lang="en-US" sz="1200"/>
            </a:p>
          </p:txBody>
        </p:sp>
        <p:sp>
          <p:nvSpPr>
            <p:cNvPr id="68" name="AutoShape 244"/>
            <p:cNvSpPr>
              <a:spLocks noChangeAspect="1"/>
            </p:cNvSpPr>
            <p:nvPr/>
          </p:nvSpPr>
          <p:spPr bwMode="auto">
            <a:xfrm>
              <a:off x="2975" y="797"/>
              <a:ext cx="45" cy="388"/>
            </a:xfrm>
            <a:prstGeom prst="rightBrace">
              <a:avLst>
                <a:gd name="adj1" fmla="val 71852"/>
                <a:gd name="adj2" fmla="val 50000"/>
              </a:avLst>
            </a:prstGeom>
            <a:noFill/>
            <a:ln w="12700">
              <a:solidFill>
                <a:schemeClr val="tx1"/>
              </a:solidFill>
              <a:round/>
            </a:ln>
            <a:effectLst/>
          </p:spPr>
          <p:txBody>
            <a:bodyPr wrap="none" anchor="ctr"/>
            <a:lstStyle/>
            <a:p>
              <a:endParaRPr lang="en-US"/>
            </a:p>
          </p:txBody>
        </p:sp>
      </p:grpSp>
      <p:sp>
        <p:nvSpPr>
          <p:cNvPr id="69" name="Text Box 233"/>
          <p:cNvSpPr txBox="1">
            <a:spLocks noChangeAspect="1" noChangeArrowheads="1"/>
          </p:cNvSpPr>
          <p:nvPr/>
        </p:nvSpPr>
        <p:spPr bwMode="auto">
          <a:xfrm>
            <a:off x="6147615" y="1639678"/>
            <a:ext cx="2534402" cy="400420"/>
          </a:xfrm>
          <a:prstGeom prst="rect">
            <a:avLst/>
          </a:prstGeom>
          <a:noFill/>
          <a:ln>
            <a:noFill/>
          </a:ln>
          <a:effectLst/>
        </p:spPr>
        <p:txBody>
          <a:bodyPr anchor="ctr">
            <a:spAutoFit/>
          </a:bodyPr>
          <a:lstStyle/>
          <a:p>
            <a:pPr algn="l"/>
            <a:r>
              <a:rPr lang="en-US" sz="1200"/>
              <a:t>CPU registers hold words retrieved from cache memory.</a:t>
            </a:r>
            <a:endParaRPr lang="en-US" sz="1200"/>
          </a:p>
        </p:txBody>
      </p:sp>
      <p:sp>
        <p:nvSpPr>
          <p:cNvPr id="70" name="AutoShape 245"/>
          <p:cNvSpPr>
            <a:spLocks noChangeAspect="1"/>
          </p:cNvSpPr>
          <p:nvPr/>
        </p:nvSpPr>
        <p:spPr bwMode="auto">
          <a:xfrm>
            <a:off x="5982238" y="1602139"/>
            <a:ext cx="66151" cy="539454"/>
          </a:xfrm>
          <a:prstGeom prst="rightBrace">
            <a:avLst>
              <a:gd name="adj1" fmla="val 67361"/>
              <a:gd name="adj2" fmla="val 50000"/>
            </a:avLst>
          </a:prstGeom>
          <a:noFill/>
          <a:ln w="12700">
            <a:solidFill>
              <a:schemeClr val="tx1"/>
            </a:solidFill>
            <a:round/>
          </a:ln>
          <a:effectLst/>
        </p:spPr>
        <p:txBody>
          <a:bodyPr wrap="none" anchor="ctr"/>
          <a:lstStyle/>
          <a:p>
            <a:endParaRPr lang="en-US"/>
          </a:p>
        </p:txBody>
      </p:sp>
      <p:grpSp>
        <p:nvGrpSpPr>
          <p:cNvPr id="71" name="Group 288"/>
          <p:cNvGrpSpPr/>
          <p:nvPr/>
        </p:nvGrpSpPr>
        <p:grpSpPr bwMode="auto">
          <a:xfrm>
            <a:off x="6676821" y="2846499"/>
            <a:ext cx="2484789" cy="538064"/>
            <a:chOff x="3198" y="1200"/>
            <a:chExt cx="1803" cy="387"/>
          </a:xfrm>
        </p:grpSpPr>
        <p:sp>
          <p:nvSpPr>
            <p:cNvPr id="72" name="Text Box 231"/>
            <p:cNvSpPr txBox="1">
              <a:spLocks noChangeAspect="1" noChangeArrowheads="1"/>
            </p:cNvSpPr>
            <p:nvPr/>
          </p:nvSpPr>
          <p:spPr bwMode="auto">
            <a:xfrm>
              <a:off x="3345" y="1249"/>
              <a:ext cx="1656" cy="288"/>
            </a:xfrm>
            <a:prstGeom prst="rect">
              <a:avLst/>
            </a:prstGeom>
            <a:noFill/>
            <a:ln>
              <a:noFill/>
            </a:ln>
            <a:effectLst/>
          </p:spPr>
          <p:txBody>
            <a:bodyPr anchor="ctr">
              <a:spAutoFit/>
            </a:bodyPr>
            <a:lstStyle/>
            <a:p>
              <a:pPr algn="l"/>
              <a:r>
                <a:rPr lang="en-US" sz="1200"/>
                <a:t>L2 cache holds cache lines</a:t>
              </a:r>
              <a:endParaRPr lang="en-US" sz="1200"/>
            </a:p>
            <a:p>
              <a:pPr algn="l"/>
              <a:r>
                <a:rPr lang="en-US" sz="1200"/>
                <a:t> retrieved from L3 cache</a:t>
              </a:r>
              <a:endParaRPr lang="en-US" sz="1200"/>
            </a:p>
          </p:txBody>
        </p:sp>
        <p:sp>
          <p:nvSpPr>
            <p:cNvPr id="73" name="AutoShape 246"/>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ln>
            <a:effectLst/>
          </p:spPr>
          <p:txBody>
            <a:bodyPr wrap="none" anchor="ctr"/>
            <a:lstStyle/>
            <a:p>
              <a:endParaRPr lang="en-US"/>
            </a:p>
          </p:txBody>
        </p:sp>
      </p:grpSp>
      <p:sp>
        <p:nvSpPr>
          <p:cNvPr id="74" name="Text Box 247"/>
          <p:cNvSpPr txBox="1">
            <a:spLocks noChangeAspect="1" noChangeArrowheads="1"/>
          </p:cNvSpPr>
          <p:nvPr/>
        </p:nvSpPr>
        <p:spPr bwMode="auto">
          <a:xfrm>
            <a:off x="4622011" y="1358828"/>
            <a:ext cx="405174" cy="294753"/>
          </a:xfrm>
          <a:prstGeom prst="rect">
            <a:avLst/>
          </a:prstGeom>
          <a:noFill/>
          <a:ln>
            <a:noFill/>
          </a:ln>
          <a:effectLst/>
        </p:spPr>
        <p:txBody>
          <a:bodyPr wrap="none" anchor="ctr">
            <a:spAutoFit/>
          </a:bodyPr>
          <a:lstStyle/>
          <a:p>
            <a:r>
              <a:rPr lang="en-US"/>
              <a:t>L0:</a:t>
            </a:r>
            <a:endParaRPr lang="en-US"/>
          </a:p>
        </p:txBody>
      </p:sp>
      <p:sp>
        <p:nvSpPr>
          <p:cNvPr id="75" name="Text Box 248"/>
          <p:cNvSpPr txBox="1">
            <a:spLocks noChangeAspect="1" noChangeArrowheads="1"/>
          </p:cNvSpPr>
          <p:nvPr/>
        </p:nvSpPr>
        <p:spPr bwMode="auto">
          <a:xfrm>
            <a:off x="4302282" y="1980314"/>
            <a:ext cx="405174" cy="294753"/>
          </a:xfrm>
          <a:prstGeom prst="rect">
            <a:avLst/>
          </a:prstGeom>
          <a:noFill/>
          <a:ln>
            <a:noFill/>
          </a:ln>
          <a:effectLst/>
        </p:spPr>
        <p:txBody>
          <a:bodyPr wrap="none" anchor="ctr">
            <a:spAutoFit/>
          </a:bodyPr>
          <a:lstStyle/>
          <a:p>
            <a:r>
              <a:rPr lang="en-US"/>
              <a:t>L1:</a:t>
            </a:r>
            <a:endParaRPr lang="en-US"/>
          </a:p>
        </p:txBody>
      </p:sp>
      <p:sp>
        <p:nvSpPr>
          <p:cNvPr id="76" name="Text Box 249"/>
          <p:cNvSpPr txBox="1">
            <a:spLocks noChangeAspect="1" noChangeArrowheads="1"/>
          </p:cNvSpPr>
          <p:nvPr/>
        </p:nvSpPr>
        <p:spPr bwMode="auto">
          <a:xfrm>
            <a:off x="3971528" y="2582333"/>
            <a:ext cx="405174" cy="294753"/>
          </a:xfrm>
          <a:prstGeom prst="rect">
            <a:avLst/>
          </a:prstGeom>
          <a:noFill/>
          <a:ln>
            <a:noFill/>
          </a:ln>
          <a:effectLst/>
        </p:spPr>
        <p:txBody>
          <a:bodyPr wrap="none" anchor="ctr">
            <a:spAutoFit/>
          </a:bodyPr>
          <a:lstStyle/>
          <a:p>
            <a:r>
              <a:rPr lang="en-US"/>
              <a:t>L2:</a:t>
            </a:r>
            <a:endParaRPr lang="en-US"/>
          </a:p>
        </p:txBody>
      </p:sp>
      <p:sp>
        <p:nvSpPr>
          <p:cNvPr id="77" name="Text Box 250"/>
          <p:cNvSpPr txBox="1">
            <a:spLocks noChangeAspect="1" noChangeArrowheads="1"/>
          </p:cNvSpPr>
          <p:nvPr/>
        </p:nvSpPr>
        <p:spPr bwMode="auto">
          <a:xfrm>
            <a:off x="3618724" y="3244138"/>
            <a:ext cx="405174" cy="294753"/>
          </a:xfrm>
          <a:prstGeom prst="rect">
            <a:avLst/>
          </a:prstGeom>
          <a:noFill/>
          <a:ln>
            <a:noFill/>
          </a:ln>
          <a:effectLst/>
        </p:spPr>
        <p:txBody>
          <a:bodyPr wrap="none" anchor="ctr">
            <a:spAutoFit/>
          </a:bodyPr>
          <a:lstStyle/>
          <a:p>
            <a:r>
              <a:rPr lang="en-US"/>
              <a:t>L3:</a:t>
            </a:r>
            <a:endParaRPr lang="en-US"/>
          </a:p>
        </p:txBody>
      </p:sp>
      <p:sp>
        <p:nvSpPr>
          <p:cNvPr id="78" name="Text Box 251"/>
          <p:cNvSpPr txBox="1">
            <a:spLocks noChangeAspect="1" noChangeArrowheads="1"/>
          </p:cNvSpPr>
          <p:nvPr/>
        </p:nvSpPr>
        <p:spPr bwMode="auto">
          <a:xfrm>
            <a:off x="3162559" y="4118666"/>
            <a:ext cx="405174" cy="294753"/>
          </a:xfrm>
          <a:prstGeom prst="rect">
            <a:avLst/>
          </a:prstGeom>
          <a:noFill/>
          <a:ln>
            <a:noFill/>
          </a:ln>
          <a:effectLst/>
        </p:spPr>
        <p:txBody>
          <a:bodyPr wrap="none" anchor="ctr">
            <a:spAutoFit/>
          </a:bodyPr>
          <a:lstStyle/>
          <a:p>
            <a:r>
              <a:rPr lang="en-US"/>
              <a:t>L4:</a:t>
            </a:r>
            <a:endParaRPr lang="en-US"/>
          </a:p>
        </p:txBody>
      </p:sp>
      <p:sp>
        <p:nvSpPr>
          <p:cNvPr id="79" name="Text Box 252"/>
          <p:cNvSpPr txBox="1">
            <a:spLocks noChangeAspect="1" noChangeArrowheads="1"/>
          </p:cNvSpPr>
          <p:nvPr/>
        </p:nvSpPr>
        <p:spPr bwMode="auto">
          <a:xfrm>
            <a:off x="2623706" y="5097470"/>
            <a:ext cx="405174" cy="294753"/>
          </a:xfrm>
          <a:prstGeom prst="rect">
            <a:avLst/>
          </a:prstGeom>
          <a:noFill/>
          <a:ln>
            <a:noFill/>
          </a:ln>
          <a:effectLst/>
        </p:spPr>
        <p:txBody>
          <a:bodyPr wrap="none" anchor="ctr">
            <a:spAutoFit/>
          </a:bodyPr>
          <a:lstStyle/>
          <a:p>
            <a:r>
              <a:rPr lang="en-US"/>
              <a:t>L5:</a:t>
            </a:r>
            <a:endParaRPr lang="en-US"/>
          </a:p>
        </p:txBody>
      </p:sp>
      <p:sp>
        <p:nvSpPr>
          <p:cNvPr id="80" name="Text Box 289"/>
          <p:cNvSpPr txBox="1">
            <a:spLocks noChangeAspect="1" noChangeArrowheads="1"/>
          </p:cNvSpPr>
          <p:nvPr/>
        </p:nvSpPr>
        <p:spPr bwMode="auto">
          <a:xfrm>
            <a:off x="1926366" y="1682779"/>
            <a:ext cx="724903" cy="1199868"/>
          </a:xfrm>
          <a:prstGeom prst="rect">
            <a:avLst/>
          </a:prstGeom>
          <a:noFill/>
          <a:ln>
            <a:noFill/>
          </a:ln>
          <a:effectLst/>
        </p:spPr>
        <p:txBody>
          <a:bodyPr wrap="none" anchor="ctr">
            <a:spAutoFit/>
          </a:bodyPr>
          <a:lstStyle/>
          <a:p>
            <a:r>
              <a:rPr lang="en-US" sz="1200" dirty="0"/>
              <a:t>Smaller,</a:t>
            </a:r>
            <a:endParaRPr lang="en-US" sz="1200" dirty="0"/>
          </a:p>
          <a:p>
            <a:r>
              <a:rPr lang="en-US" sz="1200" dirty="0"/>
              <a:t>faster,</a:t>
            </a:r>
            <a:endParaRPr lang="en-US" sz="1200" dirty="0"/>
          </a:p>
          <a:p>
            <a:r>
              <a:rPr lang="en-US" sz="1200" dirty="0"/>
              <a:t>and </a:t>
            </a:r>
            <a:endParaRPr lang="en-US" sz="1200" dirty="0"/>
          </a:p>
          <a:p>
            <a:r>
              <a:rPr lang="en-US" sz="1200" dirty="0"/>
              <a:t>costlier</a:t>
            </a:r>
            <a:endParaRPr lang="en-US" sz="1200" dirty="0"/>
          </a:p>
          <a:p>
            <a:r>
              <a:rPr lang="en-US" sz="1200" dirty="0"/>
              <a:t>(per byte)</a:t>
            </a:r>
            <a:endParaRPr lang="en-US" sz="1200" dirty="0"/>
          </a:p>
          <a:p>
            <a:r>
              <a:rPr lang="en-US" sz="1200" dirty="0"/>
              <a:t>storage </a:t>
            </a:r>
            <a:endParaRPr lang="en-US" sz="1200" dirty="0"/>
          </a:p>
          <a:p>
            <a:r>
              <a:rPr lang="en-US" sz="1200" dirty="0"/>
              <a:t>devices</a:t>
            </a:r>
            <a:endParaRPr lang="en-US" sz="1200" dirty="0"/>
          </a:p>
        </p:txBody>
      </p:sp>
      <p:sp>
        <p:nvSpPr>
          <p:cNvPr id="81" name="Line 291"/>
          <p:cNvSpPr>
            <a:spLocks noChangeShapeType="1"/>
          </p:cNvSpPr>
          <p:nvPr/>
        </p:nvSpPr>
        <p:spPr bwMode="auto">
          <a:xfrm flipH="1" flipV="1">
            <a:off x="1891913" y="1326851"/>
            <a:ext cx="0" cy="1886700"/>
          </a:xfrm>
          <a:prstGeom prst="line">
            <a:avLst/>
          </a:prstGeom>
          <a:noFill/>
          <a:ln w="38100">
            <a:solidFill>
              <a:schemeClr val="tx1"/>
            </a:solidFill>
            <a:round/>
            <a:tailEnd type="triangle" w="med" len="med"/>
          </a:ln>
          <a:effectLst/>
        </p:spPr>
        <p:txBody>
          <a:bodyPr wrap="none" anchor="ctr"/>
          <a:lstStyle/>
          <a:p>
            <a:endParaRPr lang="en-US"/>
          </a:p>
        </p:txBody>
      </p:sp>
      <p:sp>
        <p:nvSpPr>
          <p:cNvPr id="82" name="Line 292"/>
          <p:cNvSpPr>
            <a:spLocks noChangeAspect="1" noChangeShapeType="1"/>
          </p:cNvSpPr>
          <p:nvPr/>
        </p:nvSpPr>
        <p:spPr bwMode="auto">
          <a:xfrm>
            <a:off x="2783570" y="5810717"/>
            <a:ext cx="5005411" cy="0"/>
          </a:xfrm>
          <a:prstGeom prst="line">
            <a:avLst/>
          </a:prstGeom>
          <a:noFill/>
          <a:ln w="12700">
            <a:solidFill>
              <a:schemeClr val="tx1"/>
            </a:solidFill>
            <a:round/>
          </a:ln>
          <a:effectLst/>
        </p:spPr>
        <p:txBody>
          <a:bodyPr wrap="none" anchor="ctr"/>
          <a:lstStyle/>
          <a:p>
            <a:endParaRPr lang="en-US"/>
          </a:p>
        </p:txBody>
      </p:sp>
      <p:sp>
        <p:nvSpPr>
          <p:cNvPr id="83" name="Text Box 293"/>
          <p:cNvSpPr txBox="1">
            <a:spLocks noChangeAspect="1" noChangeArrowheads="1"/>
          </p:cNvSpPr>
          <p:nvPr/>
        </p:nvSpPr>
        <p:spPr bwMode="auto">
          <a:xfrm>
            <a:off x="4841136" y="3244138"/>
            <a:ext cx="924733" cy="508867"/>
          </a:xfrm>
          <a:prstGeom prst="rect">
            <a:avLst/>
          </a:prstGeom>
          <a:noFill/>
          <a:ln>
            <a:noFill/>
          </a:ln>
          <a:effectLst/>
        </p:spPr>
        <p:txBody>
          <a:bodyPr wrap="none" anchor="ctr">
            <a:spAutoFit/>
          </a:bodyPr>
          <a:lstStyle/>
          <a:p>
            <a:r>
              <a:rPr lang="en-US"/>
              <a:t>L3 cache </a:t>
            </a:r>
            <a:endParaRPr lang="en-US"/>
          </a:p>
          <a:p>
            <a:r>
              <a:rPr lang="en-US"/>
              <a:t>(SRAM)</a:t>
            </a:r>
            <a:endParaRPr lang="en-US"/>
          </a:p>
        </p:txBody>
      </p:sp>
      <p:grpSp>
        <p:nvGrpSpPr>
          <p:cNvPr id="84" name="Group 294"/>
          <p:cNvGrpSpPr/>
          <p:nvPr/>
        </p:nvGrpSpPr>
        <p:grpSpPr bwMode="auto">
          <a:xfrm>
            <a:off x="7062701" y="3636216"/>
            <a:ext cx="2484789" cy="538064"/>
            <a:chOff x="3198" y="1200"/>
            <a:chExt cx="1803" cy="387"/>
          </a:xfrm>
        </p:grpSpPr>
        <p:sp>
          <p:nvSpPr>
            <p:cNvPr id="85" name="Text Box 295"/>
            <p:cNvSpPr txBox="1">
              <a:spLocks noChangeAspect="1" noChangeArrowheads="1"/>
            </p:cNvSpPr>
            <p:nvPr/>
          </p:nvSpPr>
          <p:spPr bwMode="auto">
            <a:xfrm>
              <a:off x="3345" y="1249"/>
              <a:ext cx="1656" cy="288"/>
            </a:xfrm>
            <a:prstGeom prst="rect">
              <a:avLst/>
            </a:prstGeom>
            <a:noFill/>
            <a:ln>
              <a:noFill/>
            </a:ln>
            <a:effectLst/>
          </p:spPr>
          <p:txBody>
            <a:bodyPr anchor="ctr">
              <a:spAutoFit/>
            </a:bodyPr>
            <a:lstStyle/>
            <a:p>
              <a:pPr algn="l"/>
              <a:r>
                <a:rPr lang="en-US" sz="1200"/>
                <a:t>L3 cache holds cache lines</a:t>
              </a:r>
              <a:endParaRPr lang="en-US" sz="1200"/>
            </a:p>
            <a:p>
              <a:pPr algn="l"/>
              <a:r>
                <a:rPr lang="en-US" sz="1200"/>
                <a:t> retrieved from memory.</a:t>
              </a:r>
              <a:endParaRPr lang="en-US" sz="1200"/>
            </a:p>
          </p:txBody>
        </p:sp>
        <p:sp>
          <p:nvSpPr>
            <p:cNvPr id="86" name="AutoShape 296"/>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ln>
            <a:effectLst/>
          </p:spPr>
          <p:txBody>
            <a:bodyPr wrap="none" anchor="ctr"/>
            <a:lstStyle/>
            <a:p>
              <a:endParaRPr lang="en-US"/>
            </a:p>
          </p:txBody>
        </p:sp>
      </p:grpSp>
      <p:sp>
        <p:nvSpPr>
          <p:cNvPr id="87" name="Text Box 297"/>
          <p:cNvSpPr txBox="1">
            <a:spLocks noChangeAspect="1" noChangeArrowheads="1"/>
          </p:cNvSpPr>
          <p:nvPr/>
        </p:nvSpPr>
        <p:spPr bwMode="auto">
          <a:xfrm>
            <a:off x="2149625" y="6017879"/>
            <a:ext cx="405174" cy="294753"/>
          </a:xfrm>
          <a:prstGeom prst="rect">
            <a:avLst/>
          </a:prstGeom>
          <a:noFill/>
          <a:ln>
            <a:noFill/>
          </a:ln>
          <a:effectLst/>
        </p:spPr>
        <p:txBody>
          <a:bodyPr wrap="none" anchor="ctr">
            <a:spAutoFit/>
          </a:bodyPr>
          <a:lstStyle/>
          <a:p>
            <a:r>
              <a:rPr lang="en-US"/>
              <a:t>L6:</a:t>
            </a:r>
            <a:endParaRPr lang="en-US"/>
          </a:p>
        </p:txBody>
      </p:sp>
      <p:sp>
        <p:nvSpPr>
          <p:cNvPr id="88" name="文本框 87"/>
          <p:cNvSpPr txBox="1"/>
          <p:nvPr/>
        </p:nvSpPr>
        <p:spPr>
          <a:xfrm>
            <a:off x="452846" y="6365966"/>
            <a:ext cx="184731" cy="369332"/>
          </a:xfrm>
          <a:prstGeom prst="rect">
            <a:avLst/>
          </a:prstGeom>
          <a:noFill/>
        </p:spPr>
        <p:txBody>
          <a:bodyPr wrap="none" rtlCol="0">
            <a:spAutoFit/>
          </a:bodyPr>
          <a:lstStyle/>
          <a:p>
            <a:endParaRPr kumimoji="1" lang="zh-CN" altLang="en-US" dirty="0"/>
          </a:p>
        </p:txBody>
      </p:sp>
      <p:sp>
        <p:nvSpPr>
          <p:cNvPr id="93" name="任意形状 92"/>
          <p:cNvSpPr/>
          <p:nvPr/>
        </p:nvSpPr>
        <p:spPr>
          <a:xfrm>
            <a:off x="3283131" y="1872343"/>
            <a:ext cx="4014652" cy="2987040"/>
          </a:xfrm>
          <a:custGeom>
            <a:avLst/>
            <a:gdLst>
              <a:gd name="connsiteX0" fmla="*/ 1593669 w 4014652"/>
              <a:gd name="connsiteY0" fmla="*/ 8708 h 2987040"/>
              <a:gd name="connsiteX1" fmla="*/ 0 w 4014652"/>
              <a:gd name="connsiteY1" fmla="*/ 2987040 h 2987040"/>
              <a:gd name="connsiteX2" fmla="*/ 4014652 w 4014652"/>
              <a:gd name="connsiteY2" fmla="*/ 2978331 h 2987040"/>
              <a:gd name="connsiteX3" fmla="*/ 2412275 w 4014652"/>
              <a:gd name="connsiteY3" fmla="*/ 0 h 2987040"/>
              <a:gd name="connsiteX4" fmla="*/ 1593669 w 4014652"/>
              <a:gd name="connsiteY4" fmla="*/ 8708 h 2987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652" h="2987040">
                <a:moveTo>
                  <a:pt x="1593669" y="8708"/>
                </a:moveTo>
                <a:lnTo>
                  <a:pt x="0" y="2987040"/>
                </a:lnTo>
                <a:lnTo>
                  <a:pt x="4014652" y="2978331"/>
                </a:lnTo>
                <a:lnTo>
                  <a:pt x="2412275" y="0"/>
                </a:lnTo>
                <a:lnTo>
                  <a:pt x="1593669" y="8708"/>
                </a:lnTo>
                <a:close/>
              </a:path>
            </a:pathLst>
          </a:custGeom>
          <a:solidFill>
            <a:schemeClr val="accent6">
              <a:lumMod val="60000"/>
              <a:lumOff val="40000"/>
              <a:alpha val="2599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9543357" y="1888551"/>
            <a:ext cx="2555518" cy="2948924"/>
          </a:xfrm>
          <a:prstGeom prst="rect">
            <a:avLst/>
          </a:prstGeom>
          <a:solidFill>
            <a:srgbClr val="00A4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t>program sees “memory”;</a:t>
            </a:r>
            <a:endParaRPr kumimoji="1" lang="en-US" altLang="zh-CN" sz="1600" dirty="0"/>
          </a:p>
          <a:p>
            <a:r>
              <a:rPr kumimoji="1" lang="en-US" altLang="zh-CN" sz="1600" dirty="0"/>
              <a:t>hardware manages caching</a:t>
            </a:r>
            <a:endParaRPr kumimoji="1" lang="en-US" altLang="zh-CN" sz="1600" dirty="0"/>
          </a:p>
          <a:p>
            <a:r>
              <a:rPr kumimoji="1" lang="en-US" altLang="zh-CN" sz="1600" dirty="0"/>
              <a:t>transparently</a:t>
            </a:r>
            <a:endParaRPr kumimoji="1" lang="zh-CN" altLang="en-US" sz="1600" dirty="0"/>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blinds(horizontal)">
                                      <p:cBhvr>
                                        <p:cTn id="7" dur="500"/>
                                        <p:tgtEl>
                                          <p:spTgt spid="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blinds(horizontal)">
                                      <p:cBhvr>
                                        <p:cTn id="1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0"/>
          <p:cNvSpPr txBox="1"/>
          <p:nvPr/>
        </p:nvSpPr>
        <p:spPr>
          <a:xfrm>
            <a:off x="852839" y="330630"/>
            <a:ext cx="6642029" cy="461665"/>
          </a:xfrm>
          <a:prstGeom prst="rect">
            <a:avLst/>
          </a:prstGeom>
          <a:noFill/>
        </p:spPr>
        <p:txBody>
          <a:bodyPr wrap="square" rtlCol="0" anchor="t">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Intel</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Core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I7</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Cache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Hierarchy</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21871" y="1302777"/>
            <a:ext cx="8250949" cy="50241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nvSpPr>
        <p:spPr>
          <a:xfrm>
            <a:off x="5820410" y="4457065"/>
            <a:ext cx="6183630" cy="1772920"/>
          </a:xfrm>
          <a:prstGeom prst="rect">
            <a:avLst/>
          </a:prstGeom>
          <a:solidFill>
            <a:srgbClr val="DEEBF7"/>
          </a:solidFill>
        </p:spPr>
        <p:txBody>
          <a:bodyPr wrap="square" anchor="ctr">
            <a:noAutofit/>
          </a:bodyPr>
          <a:lstStyle/>
          <a:p>
            <a:r>
              <a:rPr lang="en-US" altLang="zh-CN" sz="1600" dirty="0">
                <a:latin typeface="微软雅黑" panose="020B0503020204020204" pitchFamily="34" charset="-122"/>
                <a:ea typeface="微软雅黑" panose="020B0503020204020204" pitchFamily="34" charset="-122"/>
              </a:rPr>
              <a:t>for </a:t>
            </a:r>
            <a:r>
              <a:rPr lang="en-US" altLang="zh-CN" sz="1600" dirty="0">
                <a:latin typeface="微软雅黑" panose="020B0503020204020204" pitchFamily="34" charset="-122"/>
                <a:ea typeface="微软雅黑" panose="020B0503020204020204" pitchFamily="34" charset="-122"/>
              </a:rPr>
              <a:t>k in 0..Wa:</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i in 0..Hc:</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j in 0..Wc:</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][j] += A[</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][k] * B[k][j]</a:t>
            </a:r>
            <a:endParaRPr lang="zh-CN" altLang="en-US" sz="16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833745" y="2569210"/>
            <a:ext cx="6170295" cy="1760855"/>
          </a:xfrm>
          <a:prstGeom prst="rect">
            <a:avLst/>
          </a:prstGeom>
          <a:solidFill>
            <a:srgbClr val="DEEBF7"/>
          </a:solidFill>
        </p:spPr>
        <p:txBody>
          <a:bodyPr wrap="square" anchor="ctr">
            <a:noAutofit/>
          </a:bodyPr>
          <a:p>
            <a:r>
              <a:rPr lang="en-US" altLang="zh-CN" sz="1600" dirty="0">
                <a:latin typeface="微软雅黑" panose="020B0503020204020204" pitchFamily="34" charset="-122"/>
                <a:ea typeface="微软雅黑" panose="020B0503020204020204" pitchFamily="34" charset="-122"/>
              </a:rPr>
              <a:t>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in 0..Hc:</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j in 0..Wa:</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k in 0..Wc:</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][j]+=A[</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][k]*B[k][j]</a:t>
            </a:r>
            <a:endParaRPr lang="zh-CN"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946785" y="365125"/>
            <a:ext cx="5674148" cy="460375"/>
          </a:xfrm>
          <a:prstGeom prst="rect">
            <a:avLst/>
          </a:prstGeom>
          <a:noFill/>
        </p:spPr>
        <p:txBody>
          <a:bodyPr wrap="square" rtlCol="0" anchor="t">
            <a:spAutoFit/>
          </a:bodyPr>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提高</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Cache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命中率</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外积</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运算</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593090" y="1315720"/>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7" name="矩形 6"/>
          <p:cNvSpPr/>
          <p:nvPr/>
        </p:nvSpPr>
        <p:spPr>
          <a:xfrm>
            <a:off x="654685" y="137160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9" name="文本框 8"/>
          <p:cNvSpPr txBox="1"/>
          <p:nvPr/>
        </p:nvSpPr>
        <p:spPr>
          <a:xfrm>
            <a:off x="1524000" y="1544955"/>
            <a:ext cx="337820" cy="368300"/>
          </a:xfrm>
          <a:prstGeom prst="rect">
            <a:avLst/>
          </a:prstGeom>
          <a:noFill/>
        </p:spPr>
        <p:txBody>
          <a:bodyPr wrap="square" rtlCol="0">
            <a:spAutoFit/>
          </a:bodyPr>
          <a:p>
            <a:r>
              <a:rPr lang="en-US" altLang="zh-CN"/>
              <a:t>x</a:t>
            </a:r>
            <a:endParaRPr lang="en-US" altLang="zh-CN"/>
          </a:p>
        </p:txBody>
      </p:sp>
      <p:sp>
        <p:nvSpPr>
          <p:cNvPr id="19" name="矩形 18"/>
          <p:cNvSpPr/>
          <p:nvPr/>
        </p:nvSpPr>
        <p:spPr>
          <a:xfrm>
            <a:off x="654685" y="175260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9" name="文本框 28"/>
          <p:cNvSpPr txBox="1"/>
          <p:nvPr/>
        </p:nvSpPr>
        <p:spPr>
          <a:xfrm>
            <a:off x="226060" y="2724150"/>
            <a:ext cx="337820" cy="377825"/>
          </a:xfrm>
          <a:prstGeom prst="rect">
            <a:avLst/>
          </a:prstGeom>
          <a:noFill/>
        </p:spPr>
        <p:txBody>
          <a:bodyPr wrap="square" rtlCol="0">
            <a:noAutofit/>
          </a:bodyPr>
          <a:p>
            <a:r>
              <a:rPr lang="en-US" altLang="zh-CN"/>
              <a:t>=</a:t>
            </a:r>
            <a:endParaRPr lang="en-US" altLang="zh-CN"/>
          </a:p>
        </p:txBody>
      </p:sp>
      <p:sp>
        <p:nvSpPr>
          <p:cNvPr id="31" name="矩形 30"/>
          <p:cNvSpPr/>
          <p:nvPr/>
        </p:nvSpPr>
        <p:spPr>
          <a:xfrm>
            <a:off x="1068705" y="137160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32" name="矩形 31"/>
          <p:cNvSpPr/>
          <p:nvPr/>
        </p:nvSpPr>
        <p:spPr>
          <a:xfrm>
            <a:off x="1068705" y="174942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33" name="矩形 32"/>
          <p:cNvSpPr/>
          <p:nvPr/>
        </p:nvSpPr>
        <p:spPr>
          <a:xfrm>
            <a:off x="1853565" y="1316990"/>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34" name="矩形 33"/>
          <p:cNvSpPr/>
          <p:nvPr/>
        </p:nvSpPr>
        <p:spPr>
          <a:xfrm>
            <a:off x="1915160" y="137287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35" name="矩形 34"/>
          <p:cNvSpPr/>
          <p:nvPr/>
        </p:nvSpPr>
        <p:spPr>
          <a:xfrm>
            <a:off x="1915160" y="175387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36" name="矩形 35"/>
          <p:cNvSpPr/>
          <p:nvPr/>
        </p:nvSpPr>
        <p:spPr>
          <a:xfrm>
            <a:off x="2329180" y="137287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37" name="矩形 36"/>
          <p:cNvSpPr/>
          <p:nvPr/>
        </p:nvSpPr>
        <p:spPr>
          <a:xfrm>
            <a:off x="2329180" y="175069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42" name="矩形 41"/>
          <p:cNvSpPr/>
          <p:nvPr/>
        </p:nvSpPr>
        <p:spPr>
          <a:xfrm>
            <a:off x="593090" y="250888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43" name="矩形 42"/>
          <p:cNvSpPr/>
          <p:nvPr/>
        </p:nvSpPr>
        <p:spPr>
          <a:xfrm>
            <a:off x="654685" y="256476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44" name="矩形 43"/>
          <p:cNvSpPr/>
          <p:nvPr/>
        </p:nvSpPr>
        <p:spPr>
          <a:xfrm>
            <a:off x="654685" y="294576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50" name="矩形 49"/>
          <p:cNvSpPr/>
          <p:nvPr/>
        </p:nvSpPr>
        <p:spPr>
          <a:xfrm>
            <a:off x="1853565" y="250888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51" name="矩形 50"/>
          <p:cNvSpPr/>
          <p:nvPr/>
        </p:nvSpPr>
        <p:spPr>
          <a:xfrm>
            <a:off x="1915160" y="256476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52" name="矩形 51"/>
          <p:cNvSpPr/>
          <p:nvPr/>
        </p:nvSpPr>
        <p:spPr>
          <a:xfrm>
            <a:off x="2334260" y="256476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53" name="文本框 52"/>
          <p:cNvSpPr txBox="1"/>
          <p:nvPr/>
        </p:nvSpPr>
        <p:spPr>
          <a:xfrm>
            <a:off x="2812415" y="2724150"/>
            <a:ext cx="359410" cy="368300"/>
          </a:xfrm>
          <a:prstGeom prst="rect">
            <a:avLst/>
          </a:prstGeom>
          <a:noFill/>
        </p:spPr>
        <p:txBody>
          <a:bodyPr wrap="square" rtlCol="0">
            <a:spAutoFit/>
          </a:bodyPr>
          <a:p>
            <a:r>
              <a:rPr lang="en-US" altLang="zh-CN"/>
              <a:t>+</a:t>
            </a:r>
            <a:endParaRPr lang="en-US" altLang="zh-CN"/>
          </a:p>
        </p:txBody>
      </p:sp>
      <p:sp>
        <p:nvSpPr>
          <p:cNvPr id="60" name="文本框 59"/>
          <p:cNvSpPr txBox="1"/>
          <p:nvPr/>
        </p:nvSpPr>
        <p:spPr>
          <a:xfrm>
            <a:off x="1492250" y="2724150"/>
            <a:ext cx="337820" cy="368300"/>
          </a:xfrm>
          <a:prstGeom prst="rect">
            <a:avLst/>
          </a:prstGeom>
          <a:noFill/>
        </p:spPr>
        <p:txBody>
          <a:bodyPr wrap="square" rtlCol="0">
            <a:spAutoFit/>
          </a:bodyPr>
          <a:p>
            <a:r>
              <a:rPr lang="en-US" altLang="zh-CN"/>
              <a:t>x</a:t>
            </a:r>
            <a:endParaRPr lang="en-US" altLang="zh-CN"/>
          </a:p>
        </p:txBody>
      </p:sp>
      <p:sp>
        <p:nvSpPr>
          <p:cNvPr id="61" name="文本框 60"/>
          <p:cNvSpPr txBox="1"/>
          <p:nvPr/>
        </p:nvSpPr>
        <p:spPr>
          <a:xfrm>
            <a:off x="5505450" y="2461895"/>
            <a:ext cx="4064000" cy="368300"/>
          </a:xfrm>
          <a:prstGeom prst="rect">
            <a:avLst/>
          </a:prstGeom>
          <a:noFill/>
        </p:spPr>
        <p:txBody>
          <a:bodyPr wrap="square" rtlCol="0">
            <a:spAutoFit/>
          </a:bodyPr>
          <a:p>
            <a:endParaRPr lang="zh-CN" altLang="en-US"/>
          </a:p>
        </p:txBody>
      </p:sp>
      <p:sp>
        <p:nvSpPr>
          <p:cNvPr id="71" name="矩形 70"/>
          <p:cNvSpPr/>
          <p:nvPr/>
        </p:nvSpPr>
        <p:spPr>
          <a:xfrm>
            <a:off x="3284220" y="2513330"/>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72" name="矩形 71"/>
          <p:cNvSpPr/>
          <p:nvPr/>
        </p:nvSpPr>
        <p:spPr>
          <a:xfrm>
            <a:off x="3764280" y="256921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73" name="矩形 72"/>
          <p:cNvSpPr/>
          <p:nvPr/>
        </p:nvSpPr>
        <p:spPr>
          <a:xfrm>
            <a:off x="3764280" y="295021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74" name="文本框 73"/>
          <p:cNvSpPr txBox="1"/>
          <p:nvPr/>
        </p:nvSpPr>
        <p:spPr>
          <a:xfrm>
            <a:off x="4254500" y="2724150"/>
            <a:ext cx="337820" cy="368300"/>
          </a:xfrm>
          <a:prstGeom prst="rect">
            <a:avLst/>
          </a:prstGeom>
          <a:noFill/>
        </p:spPr>
        <p:txBody>
          <a:bodyPr wrap="square" rtlCol="0">
            <a:spAutoFit/>
          </a:bodyPr>
          <a:p>
            <a:r>
              <a:rPr lang="en-US" altLang="zh-CN"/>
              <a:t>x</a:t>
            </a:r>
            <a:endParaRPr lang="en-US" altLang="zh-CN"/>
          </a:p>
        </p:txBody>
      </p:sp>
      <p:sp>
        <p:nvSpPr>
          <p:cNvPr id="75" name="矩形 74"/>
          <p:cNvSpPr/>
          <p:nvPr/>
        </p:nvSpPr>
        <p:spPr>
          <a:xfrm>
            <a:off x="4592320" y="2513330"/>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76" name="矩形 75"/>
          <p:cNvSpPr/>
          <p:nvPr/>
        </p:nvSpPr>
        <p:spPr>
          <a:xfrm>
            <a:off x="4653915" y="295021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77" name="矩形 76"/>
          <p:cNvSpPr/>
          <p:nvPr/>
        </p:nvSpPr>
        <p:spPr>
          <a:xfrm>
            <a:off x="5073015" y="2950210"/>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86" name="流程图: 数据 85"/>
          <p:cNvSpPr/>
          <p:nvPr/>
        </p:nvSpPr>
        <p:spPr>
          <a:xfrm>
            <a:off x="495300" y="3966845"/>
            <a:ext cx="2457450" cy="333375"/>
          </a:xfrm>
          <a:prstGeom prst="flowChartInputOutput">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3" name="流程图: 数据 102"/>
          <p:cNvSpPr/>
          <p:nvPr/>
        </p:nvSpPr>
        <p:spPr>
          <a:xfrm>
            <a:off x="815340" y="399097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4" name="流程图: 数据 103"/>
          <p:cNvSpPr/>
          <p:nvPr/>
        </p:nvSpPr>
        <p:spPr>
          <a:xfrm>
            <a:off x="577850" y="414655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5" name="流程图: 数据 104"/>
          <p:cNvSpPr/>
          <p:nvPr/>
        </p:nvSpPr>
        <p:spPr>
          <a:xfrm>
            <a:off x="1764030" y="399097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流程图: 数据 105"/>
          <p:cNvSpPr/>
          <p:nvPr/>
        </p:nvSpPr>
        <p:spPr>
          <a:xfrm>
            <a:off x="1522730" y="414655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2" name="文本框 131"/>
          <p:cNvSpPr txBox="1"/>
          <p:nvPr/>
        </p:nvSpPr>
        <p:spPr>
          <a:xfrm>
            <a:off x="275590" y="3895090"/>
            <a:ext cx="337820" cy="377825"/>
          </a:xfrm>
          <a:prstGeom prst="rect">
            <a:avLst/>
          </a:prstGeom>
          <a:noFill/>
        </p:spPr>
        <p:txBody>
          <a:bodyPr wrap="square" rtlCol="0">
            <a:noAutofit/>
          </a:bodyPr>
          <a:p>
            <a:r>
              <a:rPr lang="en-US" altLang="zh-CN"/>
              <a:t>=</a:t>
            </a:r>
            <a:endParaRPr lang="en-US" altLang="zh-CN"/>
          </a:p>
        </p:txBody>
      </p:sp>
      <p:sp>
        <p:nvSpPr>
          <p:cNvPr id="133" name="文本框 132"/>
          <p:cNvSpPr txBox="1"/>
          <p:nvPr/>
        </p:nvSpPr>
        <p:spPr>
          <a:xfrm>
            <a:off x="255270" y="4899025"/>
            <a:ext cx="337820" cy="377825"/>
          </a:xfrm>
          <a:prstGeom prst="rect">
            <a:avLst/>
          </a:prstGeom>
          <a:noFill/>
        </p:spPr>
        <p:txBody>
          <a:bodyPr wrap="square" rtlCol="0">
            <a:noAutofit/>
          </a:bodyPr>
          <a:p>
            <a:r>
              <a:rPr lang="en-US" altLang="zh-CN"/>
              <a:t>=</a:t>
            </a:r>
            <a:endParaRPr lang="en-US" altLang="zh-CN"/>
          </a:p>
        </p:txBody>
      </p:sp>
      <p:sp>
        <p:nvSpPr>
          <p:cNvPr id="149" name="文本框 148"/>
          <p:cNvSpPr txBox="1"/>
          <p:nvPr/>
        </p:nvSpPr>
        <p:spPr>
          <a:xfrm>
            <a:off x="9393555" y="4658995"/>
            <a:ext cx="2610485" cy="1445260"/>
          </a:xfrm>
          <a:prstGeom prst="rect">
            <a:avLst/>
          </a:prstGeom>
          <a:noFill/>
        </p:spPr>
        <p:txBody>
          <a:bodyPr wrap="square" rtlCol="0" anchor="t">
            <a:spAutoFit/>
          </a:bodyPr>
          <a:p>
            <a:r>
              <a:rPr lang="zh-CN" altLang="en-US" sz="1600"/>
              <a:t>I1  misses:         1,475</a:t>
            </a:r>
            <a:endParaRPr lang="zh-CN" altLang="en-US" sz="1600"/>
          </a:p>
          <a:p>
            <a:r>
              <a:rPr lang="zh-CN" altLang="en-US" sz="1600"/>
              <a:t>D1  misses:     </a:t>
            </a:r>
            <a:r>
              <a:rPr lang="en-US" altLang="zh-CN" sz="1600"/>
              <a:t>  </a:t>
            </a:r>
            <a:r>
              <a:rPr lang="zh-CN" altLang="en-US" sz="2000">
                <a:solidFill>
                  <a:srgbClr val="FF0000"/>
                </a:solidFill>
              </a:rPr>
              <a:t>2,198,280</a:t>
            </a:r>
            <a:r>
              <a:rPr lang="zh-CN" altLang="en-US" sz="1600"/>
              <a:t>  </a:t>
            </a:r>
            <a:endParaRPr lang="zh-CN" altLang="en-US" sz="1600"/>
          </a:p>
          <a:p>
            <a:r>
              <a:rPr lang="zh-CN" altLang="en-US" sz="1600"/>
              <a:t>LLd misses:       26,517  </a:t>
            </a:r>
            <a:endParaRPr lang="zh-CN" altLang="en-US" sz="1600"/>
          </a:p>
          <a:p>
            <a:r>
              <a:rPr lang="zh-CN" altLang="en-US" sz="1600"/>
              <a:t>LL misses:         27,968</a:t>
            </a:r>
            <a:r>
              <a:rPr lang="zh-CN" altLang="en-US"/>
              <a:t> </a:t>
            </a:r>
            <a:endParaRPr lang="zh-CN" altLang="en-US"/>
          </a:p>
          <a:p>
            <a:endParaRPr lang="zh-CN" altLang="en-US"/>
          </a:p>
        </p:txBody>
      </p:sp>
      <p:sp>
        <p:nvSpPr>
          <p:cNvPr id="150" name="文本框 149"/>
          <p:cNvSpPr txBox="1"/>
          <p:nvPr/>
        </p:nvSpPr>
        <p:spPr>
          <a:xfrm>
            <a:off x="9393555" y="2830195"/>
            <a:ext cx="2798445" cy="1226820"/>
          </a:xfrm>
          <a:prstGeom prst="rect">
            <a:avLst/>
          </a:prstGeom>
          <a:noFill/>
        </p:spPr>
        <p:txBody>
          <a:bodyPr wrap="square" rtlCol="0" anchor="t">
            <a:noAutofit/>
          </a:bodyPr>
          <a:p>
            <a:r>
              <a:rPr lang="zh-CN" altLang="en-US" sz="1600"/>
              <a:t> I1  misses:          1,482</a:t>
            </a:r>
            <a:endParaRPr lang="zh-CN" altLang="en-US" sz="1600"/>
          </a:p>
          <a:p>
            <a:r>
              <a:rPr lang="en-US" altLang="zh-CN" sz="1600"/>
              <a:t> </a:t>
            </a:r>
            <a:r>
              <a:rPr lang="zh-CN" altLang="en-US" sz="1600"/>
              <a:t>D1  misses:     </a:t>
            </a:r>
            <a:r>
              <a:rPr lang="en-US" altLang="zh-CN" sz="1600"/>
              <a:t>   </a:t>
            </a:r>
            <a:r>
              <a:rPr lang="zh-CN" altLang="en-US" sz="2000">
                <a:solidFill>
                  <a:srgbClr val="FF0000"/>
                </a:solidFill>
              </a:rPr>
              <a:t>16,878,593</a:t>
            </a:r>
            <a:endParaRPr lang="zh-CN" altLang="en-US" sz="1600"/>
          </a:p>
          <a:p>
            <a:r>
              <a:rPr lang="zh-CN" altLang="en-US" sz="1600"/>
              <a:t> LLd misses:        26,517 </a:t>
            </a:r>
            <a:endParaRPr lang="zh-CN" altLang="en-US" sz="1600"/>
          </a:p>
          <a:p>
            <a:r>
              <a:rPr lang="zh-CN" altLang="en-US" sz="1600"/>
              <a:t> LL misses:          </a:t>
            </a:r>
            <a:r>
              <a:rPr lang="en-US" altLang="zh-CN" sz="1600"/>
              <a:t> </a:t>
            </a:r>
            <a:r>
              <a:rPr lang="zh-CN" altLang="en-US" sz="1600"/>
              <a:t>27,974</a:t>
            </a:r>
            <a:r>
              <a:rPr lang="zh-CN" altLang="en-US"/>
              <a:t>  </a:t>
            </a:r>
            <a:endParaRPr lang="zh-CN" altLang="en-US"/>
          </a:p>
          <a:p>
            <a:endParaRPr lang="zh-CN" altLang="en-US"/>
          </a:p>
        </p:txBody>
      </p:sp>
      <p:sp>
        <p:nvSpPr>
          <p:cNvPr id="152" name="矩形 151"/>
          <p:cNvSpPr/>
          <p:nvPr/>
        </p:nvSpPr>
        <p:spPr>
          <a:xfrm>
            <a:off x="5833110" y="567055"/>
            <a:ext cx="6170930" cy="1894840"/>
          </a:xfrm>
          <a:prstGeom prst="rect">
            <a:avLst/>
          </a:prstGeom>
          <a:solidFill>
            <a:srgbClr val="DEEBF7"/>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3" name="文本框 152"/>
          <p:cNvSpPr txBox="1"/>
          <p:nvPr/>
        </p:nvSpPr>
        <p:spPr>
          <a:xfrm>
            <a:off x="6003290" y="690880"/>
            <a:ext cx="339725" cy="398780"/>
          </a:xfrm>
          <a:prstGeom prst="rect">
            <a:avLst/>
          </a:prstGeom>
          <a:noFill/>
        </p:spPr>
        <p:txBody>
          <a:bodyPr wrap="square" rtlCol="0">
            <a:spAutoFit/>
          </a:bodyPr>
          <a:p>
            <a:r>
              <a:rPr lang="en-US" altLang="zh-CN" sz="2000" b="1">
                <a:solidFill>
                  <a:schemeClr val="tx1"/>
                </a:solidFill>
              </a:rPr>
              <a:t>1</a:t>
            </a:r>
            <a:endParaRPr lang="en-US" altLang="zh-CN" sz="2000" b="1">
              <a:solidFill>
                <a:schemeClr val="tx1"/>
              </a:solidFill>
            </a:endParaRPr>
          </a:p>
        </p:txBody>
      </p:sp>
      <p:sp>
        <p:nvSpPr>
          <p:cNvPr id="154" name="矩形 153"/>
          <p:cNvSpPr/>
          <p:nvPr/>
        </p:nvSpPr>
        <p:spPr>
          <a:xfrm>
            <a:off x="6367780" y="63944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55" name="矩形 154"/>
          <p:cNvSpPr/>
          <p:nvPr/>
        </p:nvSpPr>
        <p:spPr>
          <a:xfrm>
            <a:off x="6854825" y="68516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57" name="文本框 156"/>
          <p:cNvSpPr txBox="1"/>
          <p:nvPr/>
        </p:nvSpPr>
        <p:spPr>
          <a:xfrm>
            <a:off x="7305675" y="768985"/>
            <a:ext cx="337820" cy="377825"/>
          </a:xfrm>
          <a:prstGeom prst="rect">
            <a:avLst/>
          </a:prstGeom>
          <a:noFill/>
        </p:spPr>
        <p:txBody>
          <a:bodyPr wrap="square" rtlCol="0">
            <a:noAutofit/>
          </a:bodyPr>
          <a:p>
            <a:r>
              <a:rPr lang="en-US" altLang="zh-CN" sz="2400" b="1">
                <a:solidFill>
                  <a:schemeClr val="tx1"/>
                </a:solidFill>
              </a:rPr>
              <a:t>x</a:t>
            </a:r>
            <a:endParaRPr lang="en-US" altLang="zh-CN" sz="2400" b="1">
              <a:solidFill>
                <a:schemeClr val="tx1"/>
              </a:solidFill>
            </a:endParaRPr>
          </a:p>
        </p:txBody>
      </p:sp>
      <p:sp>
        <p:nvSpPr>
          <p:cNvPr id="158" name="矩形 157"/>
          <p:cNvSpPr/>
          <p:nvPr/>
        </p:nvSpPr>
        <p:spPr>
          <a:xfrm>
            <a:off x="7684135" y="63944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59" name="矩形 158"/>
          <p:cNvSpPr/>
          <p:nvPr/>
        </p:nvSpPr>
        <p:spPr>
          <a:xfrm>
            <a:off x="7745730" y="107124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60" name="矩形 159"/>
          <p:cNvSpPr/>
          <p:nvPr/>
        </p:nvSpPr>
        <p:spPr>
          <a:xfrm>
            <a:off x="8164830" y="107124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161" name="文本框 160"/>
          <p:cNvSpPr txBox="1"/>
          <p:nvPr/>
        </p:nvSpPr>
        <p:spPr>
          <a:xfrm>
            <a:off x="8644890" y="783590"/>
            <a:ext cx="337820" cy="377825"/>
          </a:xfrm>
          <a:prstGeom prst="rect">
            <a:avLst/>
          </a:prstGeom>
          <a:noFill/>
        </p:spPr>
        <p:txBody>
          <a:bodyPr wrap="square" rtlCol="0">
            <a:noAutofit/>
          </a:bodyPr>
          <a:p>
            <a:r>
              <a:rPr lang="en-US" altLang="zh-CN" sz="2400" b="1">
                <a:solidFill>
                  <a:schemeClr val="tx1"/>
                </a:solidFill>
              </a:rPr>
              <a:t>=</a:t>
            </a:r>
            <a:endParaRPr lang="en-US" altLang="zh-CN" sz="2400" b="1">
              <a:solidFill>
                <a:schemeClr val="tx1"/>
              </a:solidFill>
            </a:endParaRPr>
          </a:p>
        </p:txBody>
      </p:sp>
      <p:sp>
        <p:nvSpPr>
          <p:cNvPr id="164" name="矩形 163"/>
          <p:cNvSpPr/>
          <p:nvPr/>
        </p:nvSpPr>
        <p:spPr>
          <a:xfrm>
            <a:off x="9057640" y="63944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65" name="矩形 164"/>
          <p:cNvSpPr/>
          <p:nvPr/>
        </p:nvSpPr>
        <p:spPr>
          <a:xfrm>
            <a:off x="9119235" y="69532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66" name="矩形 165"/>
          <p:cNvSpPr/>
          <p:nvPr/>
        </p:nvSpPr>
        <p:spPr>
          <a:xfrm>
            <a:off x="9538335" y="69532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167" name="矩形 166"/>
          <p:cNvSpPr/>
          <p:nvPr/>
        </p:nvSpPr>
        <p:spPr>
          <a:xfrm>
            <a:off x="6367780" y="1558290"/>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68" name="矩形 167"/>
          <p:cNvSpPr/>
          <p:nvPr/>
        </p:nvSpPr>
        <p:spPr>
          <a:xfrm>
            <a:off x="6856095" y="201739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69" name="文本框 168"/>
          <p:cNvSpPr txBox="1"/>
          <p:nvPr/>
        </p:nvSpPr>
        <p:spPr>
          <a:xfrm>
            <a:off x="6003290" y="1694180"/>
            <a:ext cx="339725" cy="398780"/>
          </a:xfrm>
          <a:prstGeom prst="rect">
            <a:avLst/>
          </a:prstGeom>
          <a:noFill/>
        </p:spPr>
        <p:txBody>
          <a:bodyPr wrap="square" rtlCol="0">
            <a:spAutoFit/>
          </a:bodyPr>
          <a:p>
            <a:r>
              <a:rPr lang="en-US" altLang="zh-CN" sz="2000" b="1">
                <a:solidFill>
                  <a:schemeClr val="tx1"/>
                </a:solidFill>
              </a:rPr>
              <a:t>2</a:t>
            </a:r>
            <a:endParaRPr lang="en-US" altLang="zh-CN" sz="2000" b="1">
              <a:solidFill>
                <a:schemeClr val="tx1"/>
              </a:solidFill>
            </a:endParaRPr>
          </a:p>
        </p:txBody>
      </p:sp>
      <p:sp>
        <p:nvSpPr>
          <p:cNvPr id="170" name="矩形 169"/>
          <p:cNvSpPr/>
          <p:nvPr/>
        </p:nvSpPr>
        <p:spPr>
          <a:xfrm>
            <a:off x="7684135" y="156527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71" name="矩形 170"/>
          <p:cNvSpPr/>
          <p:nvPr/>
        </p:nvSpPr>
        <p:spPr>
          <a:xfrm>
            <a:off x="7745730" y="162115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72" name="矩形 171"/>
          <p:cNvSpPr/>
          <p:nvPr/>
        </p:nvSpPr>
        <p:spPr>
          <a:xfrm>
            <a:off x="8164830" y="162115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173" name="文本框 172"/>
          <p:cNvSpPr txBox="1"/>
          <p:nvPr/>
        </p:nvSpPr>
        <p:spPr>
          <a:xfrm>
            <a:off x="7305675" y="1694180"/>
            <a:ext cx="337820" cy="377825"/>
          </a:xfrm>
          <a:prstGeom prst="rect">
            <a:avLst/>
          </a:prstGeom>
          <a:noFill/>
        </p:spPr>
        <p:txBody>
          <a:bodyPr wrap="square" rtlCol="0">
            <a:noAutofit/>
          </a:bodyPr>
          <a:p>
            <a:r>
              <a:rPr lang="en-US" altLang="zh-CN" sz="2400" b="1">
                <a:solidFill>
                  <a:schemeClr val="tx1"/>
                </a:solidFill>
              </a:rPr>
              <a:t>x</a:t>
            </a:r>
            <a:endParaRPr lang="en-US" altLang="zh-CN" sz="2400" b="1">
              <a:solidFill>
                <a:schemeClr val="tx1"/>
              </a:solidFill>
            </a:endParaRPr>
          </a:p>
        </p:txBody>
      </p:sp>
      <p:sp>
        <p:nvSpPr>
          <p:cNvPr id="174" name="文本框 173"/>
          <p:cNvSpPr txBox="1"/>
          <p:nvPr/>
        </p:nvSpPr>
        <p:spPr>
          <a:xfrm>
            <a:off x="8654415" y="1682750"/>
            <a:ext cx="337820" cy="377825"/>
          </a:xfrm>
          <a:prstGeom prst="rect">
            <a:avLst/>
          </a:prstGeom>
          <a:noFill/>
        </p:spPr>
        <p:txBody>
          <a:bodyPr wrap="square" rtlCol="0">
            <a:noAutofit/>
          </a:bodyPr>
          <a:p>
            <a:r>
              <a:rPr lang="en-US" altLang="zh-CN" sz="2400" b="1">
                <a:solidFill>
                  <a:schemeClr val="tx1"/>
                </a:solidFill>
              </a:rPr>
              <a:t>=</a:t>
            </a:r>
            <a:endParaRPr lang="en-US" altLang="zh-CN" sz="2400" b="1">
              <a:solidFill>
                <a:schemeClr val="tx1"/>
              </a:solidFill>
            </a:endParaRPr>
          </a:p>
        </p:txBody>
      </p:sp>
      <p:sp>
        <p:nvSpPr>
          <p:cNvPr id="175" name="矩形 174"/>
          <p:cNvSpPr/>
          <p:nvPr/>
        </p:nvSpPr>
        <p:spPr>
          <a:xfrm>
            <a:off x="9057640" y="156527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76" name="矩形 175"/>
          <p:cNvSpPr/>
          <p:nvPr/>
        </p:nvSpPr>
        <p:spPr>
          <a:xfrm>
            <a:off x="9119235" y="199199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77" name="矩形 176"/>
          <p:cNvSpPr/>
          <p:nvPr/>
        </p:nvSpPr>
        <p:spPr>
          <a:xfrm>
            <a:off x="9538335" y="199199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 name="流程图: 数据 1"/>
          <p:cNvSpPr/>
          <p:nvPr/>
        </p:nvSpPr>
        <p:spPr>
          <a:xfrm>
            <a:off x="495300" y="5511165"/>
            <a:ext cx="2457450" cy="333375"/>
          </a:xfrm>
          <a:prstGeom prst="flowChartInputOutput">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流程图: 数据 2"/>
          <p:cNvSpPr/>
          <p:nvPr/>
        </p:nvSpPr>
        <p:spPr>
          <a:xfrm>
            <a:off x="815340" y="553529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流程图: 数据 3"/>
          <p:cNvSpPr/>
          <p:nvPr/>
        </p:nvSpPr>
        <p:spPr>
          <a:xfrm>
            <a:off x="577850" y="569087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流程图: 数据 4"/>
          <p:cNvSpPr/>
          <p:nvPr/>
        </p:nvSpPr>
        <p:spPr>
          <a:xfrm>
            <a:off x="1764030" y="553529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流程图: 数据 7"/>
          <p:cNvSpPr/>
          <p:nvPr/>
        </p:nvSpPr>
        <p:spPr>
          <a:xfrm>
            <a:off x="1522730" y="569087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7" name="流程图: 数据 86"/>
          <p:cNvSpPr/>
          <p:nvPr/>
        </p:nvSpPr>
        <p:spPr>
          <a:xfrm>
            <a:off x="613410" y="5276850"/>
            <a:ext cx="2457450" cy="333375"/>
          </a:xfrm>
          <a:prstGeom prst="flowChartInputOutput">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7" name="流程图: 数据 106"/>
          <p:cNvSpPr/>
          <p:nvPr/>
        </p:nvSpPr>
        <p:spPr>
          <a:xfrm>
            <a:off x="937895" y="530161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8" name="流程图: 数据 107"/>
          <p:cNvSpPr/>
          <p:nvPr/>
        </p:nvSpPr>
        <p:spPr>
          <a:xfrm>
            <a:off x="1852930" y="530098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9" name="流程图: 数据 108"/>
          <p:cNvSpPr/>
          <p:nvPr/>
        </p:nvSpPr>
        <p:spPr>
          <a:xfrm>
            <a:off x="687070" y="545655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0" name="流程图: 数据 109"/>
          <p:cNvSpPr/>
          <p:nvPr/>
        </p:nvSpPr>
        <p:spPr>
          <a:xfrm>
            <a:off x="1612265" y="545655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流程图: 数据 9"/>
          <p:cNvSpPr/>
          <p:nvPr/>
        </p:nvSpPr>
        <p:spPr>
          <a:xfrm>
            <a:off x="3110865" y="3966845"/>
            <a:ext cx="2457450" cy="333375"/>
          </a:xfrm>
          <a:prstGeom prst="flowChartInputOutput">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流程图: 数据 10"/>
          <p:cNvSpPr/>
          <p:nvPr/>
        </p:nvSpPr>
        <p:spPr>
          <a:xfrm>
            <a:off x="3435350" y="399161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流程图: 数据 11"/>
          <p:cNvSpPr/>
          <p:nvPr/>
        </p:nvSpPr>
        <p:spPr>
          <a:xfrm>
            <a:off x="4350385" y="3990975"/>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流程图: 数据 12"/>
          <p:cNvSpPr/>
          <p:nvPr/>
        </p:nvSpPr>
        <p:spPr>
          <a:xfrm>
            <a:off x="3184525" y="414655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流程图: 数据 13"/>
          <p:cNvSpPr/>
          <p:nvPr/>
        </p:nvSpPr>
        <p:spPr>
          <a:xfrm>
            <a:off x="4109720" y="4146550"/>
            <a:ext cx="1055370" cy="126365"/>
          </a:xfrm>
          <a:prstGeom prst="flowChartInputOutpu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右箭头 15"/>
          <p:cNvSpPr/>
          <p:nvPr/>
        </p:nvSpPr>
        <p:spPr>
          <a:xfrm>
            <a:off x="10144125" y="1381760"/>
            <a:ext cx="398780" cy="316865"/>
          </a:xfrm>
          <a:prstGeom prst="rightArrow">
            <a:avLst/>
          </a:prstGeom>
          <a:solidFill>
            <a:srgbClr val="4472C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17" name="矩形 16"/>
          <p:cNvSpPr/>
          <p:nvPr/>
        </p:nvSpPr>
        <p:spPr>
          <a:xfrm>
            <a:off x="10697845" y="1105535"/>
            <a:ext cx="877570" cy="798830"/>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8" name="矩形 17"/>
          <p:cNvSpPr/>
          <p:nvPr/>
        </p:nvSpPr>
        <p:spPr>
          <a:xfrm>
            <a:off x="10759440" y="116141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20" name="矩形 19"/>
          <p:cNvSpPr/>
          <p:nvPr/>
        </p:nvSpPr>
        <p:spPr>
          <a:xfrm>
            <a:off x="11178540" y="116141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t> </a:t>
            </a:r>
            <a:endParaRPr lang="en-US" altLang="zh-CN" b="1"/>
          </a:p>
        </p:txBody>
      </p:sp>
      <p:sp>
        <p:nvSpPr>
          <p:cNvPr id="22" name="矩形 21"/>
          <p:cNvSpPr/>
          <p:nvPr/>
        </p:nvSpPr>
        <p:spPr>
          <a:xfrm>
            <a:off x="10759440" y="153352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23" name="矩形 22"/>
          <p:cNvSpPr/>
          <p:nvPr/>
        </p:nvSpPr>
        <p:spPr>
          <a:xfrm>
            <a:off x="11178540" y="1533525"/>
            <a:ext cx="330200" cy="3105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27" name="Freeform 6"/>
          <p:cNvSpPr/>
          <p:nvPr/>
        </p:nvSpPr>
        <p:spPr bwMode="auto">
          <a:xfrm>
            <a:off x="7839075" y="4057015"/>
            <a:ext cx="2096770" cy="601980"/>
          </a:xfrm>
          <a:custGeom>
            <a:avLst/>
            <a:gdLst>
              <a:gd name="T0" fmla="*/ 0 w 746"/>
              <a:gd name="T1" fmla="*/ 0 h 154"/>
              <a:gd name="T2" fmla="*/ 251 w 746"/>
              <a:gd name="T3" fmla="*/ 103 h 154"/>
              <a:gd name="T4" fmla="*/ 174 w 746"/>
              <a:gd name="T5" fmla="*/ 107 h 154"/>
              <a:gd name="T6" fmla="*/ 379 w 746"/>
              <a:gd name="T7" fmla="*/ 154 h 154"/>
              <a:gd name="T8" fmla="*/ 575 w 746"/>
              <a:gd name="T9" fmla="*/ 105 h 154"/>
              <a:gd name="T10" fmla="*/ 504 w 746"/>
              <a:gd name="T11" fmla="*/ 103 h 154"/>
              <a:gd name="T12" fmla="*/ 746 w 746"/>
              <a:gd name="T13" fmla="*/ 0 h 154"/>
              <a:gd name="T14" fmla="*/ 0 w 746"/>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6" h="154">
                <a:moveTo>
                  <a:pt x="0" y="0"/>
                </a:moveTo>
                <a:cubicBezTo>
                  <a:pt x="0" y="0"/>
                  <a:pt x="218" y="37"/>
                  <a:pt x="251" y="103"/>
                </a:cubicBezTo>
                <a:cubicBezTo>
                  <a:pt x="220" y="103"/>
                  <a:pt x="174" y="107"/>
                  <a:pt x="174" y="107"/>
                </a:cubicBezTo>
                <a:cubicBezTo>
                  <a:pt x="379" y="154"/>
                  <a:pt x="379" y="154"/>
                  <a:pt x="379" y="154"/>
                </a:cubicBezTo>
                <a:cubicBezTo>
                  <a:pt x="575" y="105"/>
                  <a:pt x="575" y="105"/>
                  <a:pt x="575" y="105"/>
                </a:cubicBezTo>
                <a:cubicBezTo>
                  <a:pt x="504" y="103"/>
                  <a:pt x="504" y="103"/>
                  <a:pt x="504" y="103"/>
                </a:cubicBezTo>
                <a:cubicBezTo>
                  <a:pt x="504" y="103"/>
                  <a:pt x="527" y="47"/>
                  <a:pt x="746" y="0"/>
                </a:cubicBezTo>
                <a:cubicBezTo>
                  <a:pt x="326" y="7"/>
                  <a:pt x="0" y="0"/>
                  <a:pt x="0" y="0"/>
                </a:cubicBezTo>
                <a:close/>
              </a:path>
            </a:pathLst>
          </a:custGeom>
          <a:gradFill>
            <a:gsLst>
              <a:gs pos="98000">
                <a:srgbClr val="00A499"/>
              </a:gs>
              <a:gs pos="0">
                <a:srgbClr val="2298F0">
                  <a:alpha val="0"/>
                </a:srgbClr>
              </a:gs>
              <a:gs pos="100000">
                <a:srgbClr val="00C0C3"/>
              </a:gs>
            </a:gsLst>
            <a:lin ang="5400000" scaled="0"/>
          </a:gradFill>
          <a:ln>
            <a:noFill/>
          </a:ln>
        </p:spPr>
        <p:txBody>
          <a:bodyPr vert="horz" wrap="square" lIns="91416" tIns="45708" rIns="91416" bIns="45708" numCol="1" anchor="t" anchorCtr="0" compatLnSpc="1"/>
          <a:p>
            <a:endParaRPr lang="zh-CN" altLang="en-US" sz="2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812415" y="3931920"/>
            <a:ext cx="359410" cy="368300"/>
          </a:xfrm>
          <a:prstGeom prst="rect">
            <a:avLst/>
          </a:prstGeom>
          <a:noFill/>
        </p:spPr>
        <p:txBody>
          <a:bodyPr wrap="square" rtlCol="0">
            <a:spAutoFit/>
          </a:bodyPr>
          <a:p>
            <a:r>
              <a:rPr lang="en-US" altLang="zh-CN"/>
              <a:t>+</a:t>
            </a:r>
            <a:endParaRPr lang="en-US" altLang="zh-CN"/>
          </a:p>
        </p:txBody>
      </p:sp>
      <p:sp>
        <p:nvSpPr>
          <p:cNvPr id="39" name="圆角右箭头 38"/>
          <p:cNvSpPr/>
          <p:nvPr/>
        </p:nvSpPr>
        <p:spPr>
          <a:xfrm>
            <a:off x="4340860" y="1460500"/>
            <a:ext cx="582295" cy="654050"/>
          </a:xfrm>
          <a:prstGeom prst="ben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41" name="矩形 40"/>
          <p:cNvSpPr/>
          <p:nvPr/>
        </p:nvSpPr>
        <p:spPr>
          <a:xfrm>
            <a:off x="5751195" y="567055"/>
            <a:ext cx="76200" cy="190754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8" name="图片 147"/>
          <p:cNvPicPr>
            <a:picLocks noChangeAspect="1"/>
          </p:cNvPicPr>
          <p:nvPr/>
        </p:nvPicPr>
        <p:blipFill>
          <a:blip r:embed="rId1"/>
          <a:stretch>
            <a:fillRect/>
          </a:stretch>
        </p:blipFill>
        <p:spPr>
          <a:xfrm>
            <a:off x="727710" y="1478915"/>
            <a:ext cx="10513695" cy="4217035"/>
          </a:xfrm>
          <a:prstGeom prst="rect">
            <a:avLst/>
          </a:prstGeom>
        </p:spPr>
      </p:pic>
      <p:sp>
        <p:nvSpPr>
          <p:cNvPr id="21" name="文本框 20"/>
          <p:cNvSpPr txBox="1"/>
          <p:nvPr/>
        </p:nvSpPr>
        <p:spPr>
          <a:xfrm>
            <a:off x="946785" y="365125"/>
            <a:ext cx="5674148" cy="460375"/>
          </a:xfrm>
          <a:prstGeom prst="rect">
            <a:avLst/>
          </a:prstGeom>
          <a:noFill/>
        </p:spPr>
        <p:txBody>
          <a:bodyPr wrap="square" rtlCol="0" anchor="t">
            <a:spAutoFit/>
          </a:bodyPr>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提高</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Cache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命中率</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外积</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运算</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5" name="文本框 184"/>
          <p:cNvSpPr txBox="1"/>
          <p:nvPr/>
        </p:nvSpPr>
        <p:spPr>
          <a:xfrm>
            <a:off x="6822440" y="3198495"/>
            <a:ext cx="2049145" cy="1045845"/>
          </a:xfrm>
          <a:prstGeom prst="rect">
            <a:avLst/>
          </a:prstGeom>
          <a:noFill/>
        </p:spPr>
        <p:txBody>
          <a:bodyPr wrap="square" rtlCol="0">
            <a:noAutofit/>
          </a:bodyPr>
          <a:p>
            <a:r>
              <a:rPr lang="zh-CN" altLang="en-US" sz="2400" b="1">
                <a:solidFill>
                  <a:schemeClr val="tx1"/>
                </a:solidFill>
                <a:effectLst>
                  <a:outerShdw blurRad="38100" dist="19050" dir="2700000" algn="tl" rotWithShape="0">
                    <a:schemeClr val="dk1">
                      <a:alpha val="40000"/>
                    </a:schemeClr>
                  </a:outerShdw>
                </a:effectLst>
              </a:rPr>
              <a:t>非连续数据</a:t>
            </a:r>
            <a:endParaRPr lang="zh-CN" altLang="en-US" sz="2400" b="1">
              <a:solidFill>
                <a:schemeClr val="tx1"/>
              </a:solidFill>
              <a:effectLst>
                <a:outerShdw blurRad="38100" dist="19050" dir="2700000" algn="tl" rotWithShape="0">
                  <a:schemeClr val="dk1">
                    <a:alpha val="40000"/>
                  </a:schemeClr>
                </a:outerShdw>
              </a:effectLst>
            </a:endParaRPr>
          </a:p>
          <a:p>
            <a:r>
              <a:rPr lang="zh-CN" altLang="en-US" sz="2400" b="1">
                <a:solidFill>
                  <a:schemeClr val="tx1"/>
                </a:solidFill>
                <a:effectLst>
                  <a:outerShdw blurRad="38100" dist="19050" dir="2700000" algn="tl" rotWithShape="0">
                    <a:schemeClr val="dk1">
                      <a:alpha val="40000"/>
                    </a:schemeClr>
                  </a:outerShdw>
                </a:effectLst>
              </a:rPr>
              <a:t> </a:t>
            </a:r>
            <a:r>
              <a:rPr lang="en-US" altLang="zh-CN" sz="2400" b="1">
                <a:solidFill>
                  <a:schemeClr val="tx1"/>
                </a:solidFill>
                <a:effectLst>
                  <a:outerShdw blurRad="38100" dist="19050" dir="2700000" algn="tl" rotWithShape="0">
                    <a:schemeClr val="dk1">
                      <a:alpha val="40000"/>
                    </a:schemeClr>
                  </a:outerShdw>
                </a:effectLst>
              </a:rPr>
              <a:t>  </a:t>
            </a:r>
            <a:r>
              <a:rPr lang="zh-CN" altLang="en-US" sz="3600" b="1">
                <a:solidFill>
                  <a:srgbClr val="FF0000"/>
                </a:solidFill>
                <a:effectLst>
                  <a:outerShdw blurRad="38100" dist="25400" dir="5400000" algn="ctr" rotWithShape="0">
                    <a:srgbClr val="6E747A">
                      <a:alpha val="43000"/>
                    </a:srgbClr>
                  </a:outerShdw>
                </a:effectLst>
              </a:rPr>
              <a:t>复用</a:t>
            </a:r>
            <a:endParaRPr lang="zh-CN" altLang="en-US" sz="2400" b="1">
              <a:solidFill>
                <a:schemeClr val="tx1"/>
              </a:solidFill>
              <a:effectLst>
                <a:outerShdw blurRad="38100" dist="19050" dir="2700000" algn="tl" rotWithShape="0">
                  <a:schemeClr val="dk1">
                    <a:alpha val="40000"/>
                  </a:schemeClr>
                </a:outerShdw>
              </a:effectLst>
            </a:endParaRPr>
          </a:p>
          <a:p>
            <a:endParaRPr lang="zh-CN" altLang="en-US" sz="2400" b="1">
              <a:solidFill>
                <a:schemeClr val="tx1"/>
              </a:solidFill>
              <a:effectLst>
                <a:outerShdw blurRad="38100" dist="19050" dir="2700000" algn="tl" rotWithShape="0">
                  <a:schemeClr val="dk1">
                    <a:alpha val="40000"/>
                  </a:schemeClr>
                </a:outerShdw>
              </a:effectLst>
            </a:endParaRPr>
          </a:p>
        </p:txBody>
      </p:sp>
      <p:sp>
        <p:nvSpPr>
          <p:cNvPr id="92" name="右箭头 91"/>
          <p:cNvSpPr/>
          <p:nvPr/>
        </p:nvSpPr>
        <p:spPr>
          <a:xfrm rot="10800000">
            <a:off x="3843655" y="3376930"/>
            <a:ext cx="605155" cy="421005"/>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46785" y="365125"/>
            <a:ext cx="5674148" cy="460375"/>
          </a:xfrm>
          <a:prstGeom prst="rect">
            <a:avLst/>
          </a:prstGeom>
          <a:noFill/>
        </p:spPr>
        <p:txBody>
          <a:bodyPr wrap="square" rtlCol="0" anchor="t">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提高</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Cache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命中率策略</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矩阵</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分块</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452846" y="6365966"/>
            <a:ext cx="184731" cy="369332"/>
          </a:xfrm>
          <a:prstGeom prst="rect">
            <a:avLst/>
          </a:prstGeom>
          <a:noFill/>
        </p:spPr>
        <p:txBody>
          <a:bodyPr wrap="none" rtlCol="0">
            <a:spAutoFit/>
          </a:bodyPr>
          <a:lstStyle/>
          <a:p>
            <a:endParaRPr kumimoji="1" lang="zh-CN" altLang="en-US" dirty="0"/>
          </a:p>
        </p:txBody>
      </p:sp>
      <p:sp>
        <p:nvSpPr>
          <p:cNvPr id="6" name="矩形 5"/>
          <p:cNvSpPr/>
          <p:nvPr/>
        </p:nvSpPr>
        <p:spPr>
          <a:xfrm>
            <a:off x="946785" y="138176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7" name="矩形 6"/>
          <p:cNvSpPr/>
          <p:nvPr/>
        </p:nvSpPr>
        <p:spPr>
          <a:xfrm>
            <a:off x="1008380" y="143764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8" name="下箭头 17"/>
          <p:cNvSpPr/>
          <p:nvPr/>
        </p:nvSpPr>
        <p:spPr>
          <a:xfrm>
            <a:off x="692150" y="1381760"/>
            <a:ext cx="196850" cy="1410335"/>
          </a:xfrm>
          <a:prstGeom prst="downArrow">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9" name="文本框 18"/>
          <p:cNvSpPr txBox="1"/>
          <p:nvPr/>
        </p:nvSpPr>
        <p:spPr>
          <a:xfrm>
            <a:off x="371475" y="1408430"/>
            <a:ext cx="320675" cy="1383665"/>
          </a:xfrm>
          <a:prstGeom prst="rect">
            <a:avLst/>
          </a:prstGeom>
          <a:noFill/>
        </p:spPr>
        <p:txBody>
          <a:bodyPr wrap="square" rtlCol="0">
            <a:spAutoFit/>
          </a:bodyPr>
          <a:p>
            <a:r>
              <a:rPr lang="zh-CN" altLang="en-US" sz="1400" b="1"/>
              <a:t>数据访问方向</a:t>
            </a:r>
            <a:endParaRPr lang="zh-CN" altLang="en-US" sz="1400" b="1"/>
          </a:p>
        </p:txBody>
      </p:sp>
      <p:sp>
        <p:nvSpPr>
          <p:cNvPr id="40" name="右箭头 39"/>
          <p:cNvSpPr/>
          <p:nvPr/>
        </p:nvSpPr>
        <p:spPr>
          <a:xfrm>
            <a:off x="2623820" y="2045970"/>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右箭头 42"/>
          <p:cNvSpPr/>
          <p:nvPr/>
        </p:nvSpPr>
        <p:spPr>
          <a:xfrm>
            <a:off x="6839585" y="2034540"/>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矩形 45"/>
          <p:cNvSpPr/>
          <p:nvPr/>
        </p:nvSpPr>
        <p:spPr>
          <a:xfrm>
            <a:off x="7255510" y="139700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48" name="矩形 47"/>
          <p:cNvSpPr/>
          <p:nvPr/>
        </p:nvSpPr>
        <p:spPr>
          <a:xfrm>
            <a:off x="7317105" y="145288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50" name="矩形 49"/>
          <p:cNvSpPr/>
          <p:nvPr/>
        </p:nvSpPr>
        <p:spPr>
          <a:xfrm>
            <a:off x="7255510" y="175450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C</a:t>
            </a:r>
            <a:r>
              <a:rPr lang="en-US" altLang="zh-CN" sz="1600"/>
              <a:t>acheline 2 </a:t>
            </a:r>
            <a:endParaRPr lang="en-US" altLang="zh-CN" sz="1600"/>
          </a:p>
        </p:txBody>
      </p:sp>
      <p:sp>
        <p:nvSpPr>
          <p:cNvPr id="49" name="矩形 48"/>
          <p:cNvSpPr/>
          <p:nvPr/>
        </p:nvSpPr>
        <p:spPr>
          <a:xfrm>
            <a:off x="7316470" y="178879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54" name="矩形 53"/>
          <p:cNvSpPr/>
          <p:nvPr/>
        </p:nvSpPr>
        <p:spPr>
          <a:xfrm>
            <a:off x="9409430" y="139700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68" name="矩形 67"/>
          <p:cNvSpPr/>
          <p:nvPr/>
        </p:nvSpPr>
        <p:spPr>
          <a:xfrm>
            <a:off x="7256145" y="207454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55" name="矩形 54"/>
          <p:cNvSpPr/>
          <p:nvPr/>
        </p:nvSpPr>
        <p:spPr>
          <a:xfrm>
            <a:off x="9410065" y="2058670"/>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Cacheline 1</a:t>
            </a:r>
            <a:r>
              <a:rPr lang="en-US" altLang="zh-CN"/>
              <a:t> </a:t>
            </a:r>
            <a:endParaRPr lang="en-US" altLang="zh-CN"/>
          </a:p>
        </p:txBody>
      </p:sp>
      <p:sp>
        <p:nvSpPr>
          <p:cNvPr id="56" name="矩形 55"/>
          <p:cNvSpPr/>
          <p:nvPr/>
        </p:nvSpPr>
        <p:spPr>
          <a:xfrm>
            <a:off x="9471025" y="145288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57" name="矩形 56"/>
          <p:cNvSpPr/>
          <p:nvPr/>
        </p:nvSpPr>
        <p:spPr>
          <a:xfrm>
            <a:off x="9409430" y="2392680"/>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2</a:t>
            </a:r>
            <a:r>
              <a:rPr lang="en-US" altLang="zh-CN"/>
              <a:t> </a:t>
            </a:r>
            <a:endParaRPr lang="en-US" altLang="zh-CN"/>
          </a:p>
        </p:txBody>
      </p:sp>
      <p:sp>
        <p:nvSpPr>
          <p:cNvPr id="58" name="矩形 57"/>
          <p:cNvSpPr/>
          <p:nvPr/>
        </p:nvSpPr>
        <p:spPr>
          <a:xfrm>
            <a:off x="9470390" y="178879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59" name="矩形 58"/>
          <p:cNvSpPr/>
          <p:nvPr/>
        </p:nvSpPr>
        <p:spPr>
          <a:xfrm>
            <a:off x="9470390" y="211201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62" name="矩形 61"/>
          <p:cNvSpPr/>
          <p:nvPr/>
        </p:nvSpPr>
        <p:spPr>
          <a:xfrm>
            <a:off x="5193665" y="140843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63" name="矩形 62"/>
          <p:cNvSpPr/>
          <p:nvPr/>
        </p:nvSpPr>
        <p:spPr>
          <a:xfrm>
            <a:off x="5194300" y="1408430"/>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64" name="矩形 63"/>
          <p:cNvSpPr/>
          <p:nvPr/>
        </p:nvSpPr>
        <p:spPr>
          <a:xfrm>
            <a:off x="5255260" y="146431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65" name="矩形 64"/>
          <p:cNvSpPr/>
          <p:nvPr/>
        </p:nvSpPr>
        <p:spPr>
          <a:xfrm>
            <a:off x="5193665" y="176593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 C</a:t>
            </a:r>
            <a:r>
              <a:rPr lang="en-US" altLang="zh-CN" sz="1600"/>
              <a:t>acheline 2 </a:t>
            </a:r>
            <a:endParaRPr lang="en-US" altLang="zh-CN" sz="1600"/>
          </a:p>
        </p:txBody>
      </p:sp>
      <p:sp>
        <p:nvSpPr>
          <p:cNvPr id="66" name="矩形 65"/>
          <p:cNvSpPr/>
          <p:nvPr/>
        </p:nvSpPr>
        <p:spPr>
          <a:xfrm>
            <a:off x="5254625" y="180022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67" name="矩形 66"/>
          <p:cNvSpPr/>
          <p:nvPr/>
        </p:nvSpPr>
        <p:spPr>
          <a:xfrm>
            <a:off x="5254625" y="212344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51" name="矩形 50"/>
          <p:cNvSpPr/>
          <p:nvPr/>
        </p:nvSpPr>
        <p:spPr>
          <a:xfrm>
            <a:off x="7316470" y="211201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69" name="矩形 68"/>
          <p:cNvSpPr/>
          <p:nvPr/>
        </p:nvSpPr>
        <p:spPr>
          <a:xfrm>
            <a:off x="9470390" y="243522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70" name="矩形 69"/>
          <p:cNvSpPr/>
          <p:nvPr/>
        </p:nvSpPr>
        <p:spPr>
          <a:xfrm>
            <a:off x="9783445" y="145288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71" name="文本框 70"/>
          <p:cNvSpPr txBox="1"/>
          <p:nvPr/>
        </p:nvSpPr>
        <p:spPr>
          <a:xfrm>
            <a:off x="946785" y="921385"/>
            <a:ext cx="1677670" cy="398780"/>
          </a:xfrm>
          <a:prstGeom prst="rect">
            <a:avLst/>
          </a:prstGeom>
          <a:noFill/>
        </p:spPr>
        <p:txBody>
          <a:bodyPr wrap="square" rtlCol="0">
            <a:spAutoFit/>
          </a:bodyPr>
          <a:p>
            <a:r>
              <a:rPr lang="en-US" altLang="zh-CN" sz="2000" b="1">
                <a:solidFill>
                  <a:schemeClr val="tx1"/>
                </a:solidFill>
                <a:ea typeface="黑体" panose="02010609060101010101" pitchFamily="49" charset="-122"/>
                <a:cs typeface="+mn-lt"/>
              </a:rPr>
              <a:t>Cache miss:1</a:t>
            </a:r>
            <a:endParaRPr lang="en-US" altLang="zh-CN" sz="2000" b="1">
              <a:solidFill>
                <a:schemeClr val="tx1"/>
              </a:solidFill>
              <a:ea typeface="黑体" panose="02010609060101010101" pitchFamily="49" charset="-122"/>
              <a:cs typeface="+mn-lt"/>
            </a:endParaRPr>
          </a:p>
        </p:txBody>
      </p:sp>
      <p:sp>
        <p:nvSpPr>
          <p:cNvPr id="72" name="矩形 71"/>
          <p:cNvSpPr/>
          <p:nvPr/>
        </p:nvSpPr>
        <p:spPr>
          <a:xfrm>
            <a:off x="7317740" y="246634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73" name="右箭头 72"/>
          <p:cNvSpPr/>
          <p:nvPr/>
        </p:nvSpPr>
        <p:spPr>
          <a:xfrm>
            <a:off x="8963025" y="2061210"/>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矩形 73"/>
          <p:cNvSpPr/>
          <p:nvPr/>
        </p:nvSpPr>
        <p:spPr>
          <a:xfrm>
            <a:off x="995045" y="326644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75" name="矩形 74"/>
          <p:cNvSpPr/>
          <p:nvPr/>
        </p:nvSpPr>
        <p:spPr>
          <a:xfrm>
            <a:off x="1056640" y="332232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76" name="下箭头 75"/>
          <p:cNvSpPr/>
          <p:nvPr/>
        </p:nvSpPr>
        <p:spPr>
          <a:xfrm>
            <a:off x="740410" y="3266440"/>
            <a:ext cx="196850" cy="1410335"/>
          </a:xfrm>
          <a:prstGeom prst="downArrow">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77" name="文本框 76"/>
          <p:cNvSpPr txBox="1"/>
          <p:nvPr/>
        </p:nvSpPr>
        <p:spPr>
          <a:xfrm>
            <a:off x="419735" y="3266440"/>
            <a:ext cx="320675" cy="1383665"/>
          </a:xfrm>
          <a:prstGeom prst="rect">
            <a:avLst/>
          </a:prstGeom>
          <a:noFill/>
        </p:spPr>
        <p:txBody>
          <a:bodyPr wrap="square" rtlCol="0">
            <a:spAutoFit/>
          </a:bodyPr>
          <a:p>
            <a:r>
              <a:rPr lang="zh-CN" altLang="en-US" sz="1400" b="1"/>
              <a:t>数据访问方向</a:t>
            </a:r>
            <a:endParaRPr lang="zh-CN" altLang="en-US" sz="1400" b="1"/>
          </a:p>
        </p:txBody>
      </p:sp>
      <p:sp>
        <p:nvSpPr>
          <p:cNvPr id="78" name="右箭头 77"/>
          <p:cNvSpPr/>
          <p:nvPr/>
        </p:nvSpPr>
        <p:spPr>
          <a:xfrm>
            <a:off x="2672080" y="3754755"/>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矩形 78"/>
          <p:cNvSpPr/>
          <p:nvPr/>
        </p:nvSpPr>
        <p:spPr>
          <a:xfrm>
            <a:off x="5184775" y="3218815"/>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80" name="矩形 79"/>
          <p:cNvSpPr/>
          <p:nvPr/>
        </p:nvSpPr>
        <p:spPr>
          <a:xfrm>
            <a:off x="5185410" y="321881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81" name="矩形 80"/>
          <p:cNvSpPr/>
          <p:nvPr/>
        </p:nvSpPr>
        <p:spPr>
          <a:xfrm>
            <a:off x="5246370" y="327469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82" name="矩形 81"/>
          <p:cNvSpPr/>
          <p:nvPr/>
        </p:nvSpPr>
        <p:spPr>
          <a:xfrm>
            <a:off x="5184775" y="3576320"/>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   Cacheline 2</a:t>
            </a:r>
            <a:r>
              <a:rPr lang="en-US" altLang="zh-CN"/>
              <a:t> </a:t>
            </a:r>
            <a:endParaRPr lang="en-US" altLang="zh-CN"/>
          </a:p>
        </p:txBody>
      </p:sp>
      <p:sp>
        <p:nvSpPr>
          <p:cNvPr id="83" name="矩形 82"/>
          <p:cNvSpPr/>
          <p:nvPr/>
        </p:nvSpPr>
        <p:spPr>
          <a:xfrm>
            <a:off x="5245735" y="361061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84" name="矩形 83"/>
          <p:cNvSpPr/>
          <p:nvPr/>
        </p:nvSpPr>
        <p:spPr>
          <a:xfrm>
            <a:off x="5528945" y="327469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85" name="矩形 84"/>
          <p:cNvSpPr/>
          <p:nvPr/>
        </p:nvSpPr>
        <p:spPr>
          <a:xfrm>
            <a:off x="3039745" y="140843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86" name="右箭头 85"/>
          <p:cNvSpPr/>
          <p:nvPr/>
        </p:nvSpPr>
        <p:spPr>
          <a:xfrm>
            <a:off x="4751705" y="2045970"/>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7" name="矩形 86"/>
          <p:cNvSpPr/>
          <p:nvPr/>
        </p:nvSpPr>
        <p:spPr>
          <a:xfrm>
            <a:off x="3041015" y="138493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92" name="矩形 91"/>
          <p:cNvSpPr/>
          <p:nvPr/>
        </p:nvSpPr>
        <p:spPr>
          <a:xfrm>
            <a:off x="3113405" y="179260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93" name="矩形 92"/>
          <p:cNvSpPr/>
          <p:nvPr/>
        </p:nvSpPr>
        <p:spPr>
          <a:xfrm>
            <a:off x="3113405" y="144526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94" name="矩形 93"/>
          <p:cNvSpPr/>
          <p:nvPr/>
        </p:nvSpPr>
        <p:spPr>
          <a:xfrm>
            <a:off x="3056255" y="3266440"/>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95" name="矩形 94"/>
          <p:cNvSpPr/>
          <p:nvPr/>
        </p:nvSpPr>
        <p:spPr>
          <a:xfrm>
            <a:off x="3057525" y="324294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96" name="矩形 95"/>
          <p:cNvSpPr/>
          <p:nvPr/>
        </p:nvSpPr>
        <p:spPr>
          <a:xfrm>
            <a:off x="3129915" y="365061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97" name="矩形 96"/>
          <p:cNvSpPr/>
          <p:nvPr/>
        </p:nvSpPr>
        <p:spPr>
          <a:xfrm>
            <a:off x="3129915" y="330327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98" name="右箭头 97"/>
          <p:cNvSpPr/>
          <p:nvPr/>
        </p:nvSpPr>
        <p:spPr>
          <a:xfrm>
            <a:off x="4789805" y="3754755"/>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9" name="矩形 98"/>
          <p:cNvSpPr/>
          <p:nvPr/>
        </p:nvSpPr>
        <p:spPr>
          <a:xfrm>
            <a:off x="7246620" y="3217545"/>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00" name="矩形 99"/>
          <p:cNvSpPr/>
          <p:nvPr/>
        </p:nvSpPr>
        <p:spPr>
          <a:xfrm>
            <a:off x="7247255" y="321754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Cacheline 1</a:t>
            </a:r>
            <a:r>
              <a:rPr lang="en-US" altLang="zh-CN"/>
              <a:t> </a:t>
            </a:r>
            <a:endParaRPr lang="en-US" altLang="zh-CN"/>
          </a:p>
        </p:txBody>
      </p:sp>
      <p:sp>
        <p:nvSpPr>
          <p:cNvPr id="101" name="矩形 100"/>
          <p:cNvSpPr/>
          <p:nvPr/>
        </p:nvSpPr>
        <p:spPr>
          <a:xfrm>
            <a:off x="7308215" y="327342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02" name="矩形 101"/>
          <p:cNvSpPr/>
          <p:nvPr/>
        </p:nvSpPr>
        <p:spPr>
          <a:xfrm>
            <a:off x="7246620" y="3575050"/>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   Cacheline 2</a:t>
            </a:r>
            <a:r>
              <a:rPr lang="en-US" altLang="zh-CN"/>
              <a:t> </a:t>
            </a:r>
            <a:endParaRPr lang="en-US" altLang="zh-CN"/>
          </a:p>
        </p:txBody>
      </p:sp>
      <p:sp>
        <p:nvSpPr>
          <p:cNvPr id="103" name="矩形 102"/>
          <p:cNvSpPr/>
          <p:nvPr/>
        </p:nvSpPr>
        <p:spPr>
          <a:xfrm>
            <a:off x="7307580" y="360934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04" name="矩形 103"/>
          <p:cNvSpPr/>
          <p:nvPr/>
        </p:nvSpPr>
        <p:spPr>
          <a:xfrm>
            <a:off x="7590790" y="327342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05" name="右箭头 104"/>
          <p:cNvSpPr/>
          <p:nvPr/>
        </p:nvSpPr>
        <p:spPr>
          <a:xfrm>
            <a:off x="6889115" y="3754755"/>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矩形 105"/>
          <p:cNvSpPr/>
          <p:nvPr/>
        </p:nvSpPr>
        <p:spPr>
          <a:xfrm>
            <a:off x="7590790" y="361061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07" name="右箭头 106"/>
          <p:cNvSpPr/>
          <p:nvPr/>
        </p:nvSpPr>
        <p:spPr>
          <a:xfrm>
            <a:off x="8953500" y="3754755"/>
            <a:ext cx="358140" cy="23622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8" name="矩形 107"/>
          <p:cNvSpPr/>
          <p:nvPr/>
        </p:nvSpPr>
        <p:spPr>
          <a:xfrm>
            <a:off x="9400540" y="3217545"/>
            <a:ext cx="1619250" cy="141033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5400"/>
          </a:p>
        </p:txBody>
      </p:sp>
      <p:sp>
        <p:nvSpPr>
          <p:cNvPr id="109" name="矩形 108"/>
          <p:cNvSpPr/>
          <p:nvPr/>
        </p:nvSpPr>
        <p:spPr>
          <a:xfrm>
            <a:off x="9401175" y="3217545"/>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sz="1600"/>
              <a:t>      </a:t>
            </a:r>
            <a:r>
              <a:rPr lang="en-US" altLang="zh-CN" sz="1600"/>
              <a:t>line 1</a:t>
            </a:r>
            <a:r>
              <a:rPr lang="en-US" altLang="zh-CN"/>
              <a:t> </a:t>
            </a:r>
            <a:endParaRPr lang="en-US" altLang="zh-CN"/>
          </a:p>
        </p:txBody>
      </p:sp>
      <p:sp>
        <p:nvSpPr>
          <p:cNvPr id="110" name="矩形 109"/>
          <p:cNvSpPr/>
          <p:nvPr/>
        </p:nvSpPr>
        <p:spPr>
          <a:xfrm>
            <a:off x="9462135" y="327342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11" name="矩形 110"/>
          <p:cNvSpPr/>
          <p:nvPr/>
        </p:nvSpPr>
        <p:spPr>
          <a:xfrm>
            <a:off x="9400540" y="3575050"/>
            <a:ext cx="1617980" cy="28003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r"/>
            <a:r>
              <a:rPr lang="en-US" altLang="zh-CN"/>
              <a:t>   </a:t>
            </a:r>
            <a:r>
              <a:rPr lang="en-US" altLang="zh-CN" sz="1600"/>
              <a:t>   Cacheline 2</a:t>
            </a:r>
            <a:r>
              <a:rPr lang="en-US" altLang="zh-CN"/>
              <a:t> </a:t>
            </a:r>
            <a:endParaRPr lang="en-US" altLang="zh-CN"/>
          </a:p>
        </p:txBody>
      </p:sp>
      <p:sp>
        <p:nvSpPr>
          <p:cNvPr id="112" name="矩形 111"/>
          <p:cNvSpPr/>
          <p:nvPr/>
        </p:nvSpPr>
        <p:spPr>
          <a:xfrm>
            <a:off x="9461500" y="360934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13" name="矩形 112"/>
          <p:cNvSpPr/>
          <p:nvPr/>
        </p:nvSpPr>
        <p:spPr>
          <a:xfrm>
            <a:off x="9744710" y="327342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14" name="矩形 113"/>
          <p:cNvSpPr/>
          <p:nvPr/>
        </p:nvSpPr>
        <p:spPr>
          <a:xfrm>
            <a:off x="9744710" y="3610610"/>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15" name="矩形 114"/>
          <p:cNvSpPr/>
          <p:nvPr/>
        </p:nvSpPr>
        <p:spPr>
          <a:xfrm>
            <a:off x="10026650" y="3274695"/>
            <a:ext cx="1854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116" name="文本框 115"/>
          <p:cNvSpPr txBox="1"/>
          <p:nvPr/>
        </p:nvSpPr>
        <p:spPr>
          <a:xfrm>
            <a:off x="3074035" y="921385"/>
            <a:ext cx="1677670" cy="398780"/>
          </a:xfrm>
          <a:prstGeom prst="rect">
            <a:avLst/>
          </a:prstGeom>
          <a:noFill/>
        </p:spPr>
        <p:txBody>
          <a:bodyPr wrap="square" rtlCol="0">
            <a:spAutoFit/>
          </a:bodyPr>
          <a:p>
            <a:r>
              <a:rPr lang="en-US" altLang="zh-CN" sz="2000" b="1">
                <a:solidFill>
                  <a:schemeClr val="tx1"/>
                </a:solidFill>
                <a:ea typeface="黑体" panose="02010609060101010101" pitchFamily="49" charset="-122"/>
                <a:cs typeface="+mn-lt"/>
              </a:rPr>
              <a:t>Cache miss:2</a:t>
            </a:r>
            <a:endParaRPr lang="en-US" altLang="zh-CN" sz="2000" b="1">
              <a:solidFill>
                <a:schemeClr val="tx1"/>
              </a:solidFill>
              <a:ea typeface="黑体" panose="02010609060101010101" pitchFamily="49" charset="-122"/>
              <a:cs typeface="+mn-lt"/>
            </a:endParaRPr>
          </a:p>
        </p:txBody>
      </p:sp>
      <p:sp>
        <p:nvSpPr>
          <p:cNvPr id="117" name="文本框 116"/>
          <p:cNvSpPr txBox="1"/>
          <p:nvPr/>
        </p:nvSpPr>
        <p:spPr>
          <a:xfrm>
            <a:off x="5157470" y="916305"/>
            <a:ext cx="1677670" cy="398780"/>
          </a:xfrm>
          <a:prstGeom prst="rect">
            <a:avLst/>
          </a:prstGeom>
          <a:noFill/>
        </p:spPr>
        <p:txBody>
          <a:bodyPr wrap="square" rtlCol="0">
            <a:spAutoFit/>
          </a:bodyPr>
          <a:p>
            <a:r>
              <a:rPr lang="en-US" altLang="zh-CN" sz="2000" b="1">
                <a:solidFill>
                  <a:srgbClr val="FF0000"/>
                </a:solidFill>
                <a:ea typeface="黑体" panose="02010609060101010101" pitchFamily="49" charset="-122"/>
                <a:cs typeface="+mn-lt"/>
              </a:rPr>
              <a:t>Cache miss:3</a:t>
            </a:r>
            <a:endParaRPr lang="en-US" altLang="zh-CN" sz="2000" b="1">
              <a:solidFill>
                <a:srgbClr val="FF0000"/>
              </a:solidFill>
              <a:ea typeface="黑体" panose="02010609060101010101" pitchFamily="49" charset="-122"/>
              <a:cs typeface="+mn-lt"/>
            </a:endParaRPr>
          </a:p>
        </p:txBody>
      </p:sp>
      <p:sp>
        <p:nvSpPr>
          <p:cNvPr id="118" name="文本框 117"/>
          <p:cNvSpPr txBox="1"/>
          <p:nvPr/>
        </p:nvSpPr>
        <p:spPr>
          <a:xfrm>
            <a:off x="7255510" y="916305"/>
            <a:ext cx="1677670" cy="398780"/>
          </a:xfrm>
          <a:prstGeom prst="rect">
            <a:avLst/>
          </a:prstGeom>
          <a:noFill/>
        </p:spPr>
        <p:txBody>
          <a:bodyPr wrap="square" rtlCol="0">
            <a:spAutoFit/>
          </a:bodyPr>
          <a:p>
            <a:r>
              <a:rPr lang="en-US" altLang="zh-CN" sz="2000" b="1">
                <a:solidFill>
                  <a:srgbClr val="FF0000"/>
                </a:solidFill>
                <a:ea typeface="黑体" panose="02010609060101010101" pitchFamily="49" charset="-122"/>
                <a:cs typeface="+mn-lt"/>
              </a:rPr>
              <a:t>Cache miss:4</a:t>
            </a:r>
            <a:endParaRPr lang="en-US" altLang="zh-CN" sz="2000" b="1">
              <a:solidFill>
                <a:srgbClr val="FF0000"/>
              </a:solidFill>
              <a:ea typeface="黑体" panose="02010609060101010101" pitchFamily="49" charset="-122"/>
              <a:cs typeface="+mn-lt"/>
            </a:endParaRPr>
          </a:p>
        </p:txBody>
      </p:sp>
      <p:sp>
        <p:nvSpPr>
          <p:cNvPr id="119" name="文本框 118"/>
          <p:cNvSpPr txBox="1"/>
          <p:nvPr/>
        </p:nvSpPr>
        <p:spPr>
          <a:xfrm>
            <a:off x="9410700" y="921385"/>
            <a:ext cx="1677670" cy="398780"/>
          </a:xfrm>
          <a:prstGeom prst="rect">
            <a:avLst/>
          </a:prstGeom>
          <a:noFill/>
        </p:spPr>
        <p:txBody>
          <a:bodyPr wrap="square" rtlCol="0">
            <a:spAutoFit/>
          </a:bodyPr>
          <a:p>
            <a:r>
              <a:rPr lang="en-US" altLang="zh-CN" sz="2000" b="1">
                <a:solidFill>
                  <a:srgbClr val="FF0000"/>
                </a:solidFill>
                <a:ea typeface="黑体" panose="02010609060101010101" pitchFamily="49" charset="-122"/>
                <a:cs typeface="+mn-lt"/>
              </a:rPr>
              <a:t>Cache miss:5</a:t>
            </a:r>
            <a:endParaRPr lang="en-US" altLang="zh-CN" sz="2000" b="1">
              <a:solidFill>
                <a:srgbClr val="FF0000"/>
              </a:solidFill>
              <a:ea typeface="黑体" panose="02010609060101010101" pitchFamily="49" charset="-122"/>
              <a:cs typeface="+mn-lt"/>
            </a:endParaRPr>
          </a:p>
        </p:txBody>
      </p:sp>
      <p:sp>
        <p:nvSpPr>
          <p:cNvPr id="120" name="文本框 119"/>
          <p:cNvSpPr txBox="1"/>
          <p:nvPr/>
        </p:nvSpPr>
        <p:spPr>
          <a:xfrm>
            <a:off x="936625" y="2818765"/>
            <a:ext cx="1677670" cy="398780"/>
          </a:xfrm>
          <a:prstGeom prst="rect">
            <a:avLst/>
          </a:prstGeom>
          <a:noFill/>
        </p:spPr>
        <p:txBody>
          <a:bodyPr wrap="square" rtlCol="0">
            <a:spAutoFit/>
          </a:bodyPr>
          <a:p>
            <a:r>
              <a:rPr lang="en-US" altLang="zh-CN" sz="2000" b="1">
                <a:solidFill>
                  <a:schemeClr val="tx1"/>
                </a:solidFill>
                <a:ea typeface="黑体" panose="02010609060101010101" pitchFamily="49" charset="-122"/>
                <a:cs typeface="+mn-lt"/>
              </a:rPr>
              <a:t>Cache miss:1</a:t>
            </a:r>
            <a:endParaRPr lang="en-US" altLang="zh-CN" sz="2000" b="1">
              <a:solidFill>
                <a:schemeClr val="tx1"/>
              </a:solidFill>
              <a:ea typeface="黑体" panose="02010609060101010101" pitchFamily="49" charset="-122"/>
              <a:cs typeface="+mn-lt"/>
            </a:endParaRPr>
          </a:p>
        </p:txBody>
      </p:sp>
      <p:sp>
        <p:nvSpPr>
          <p:cNvPr id="121" name="文本框 120"/>
          <p:cNvSpPr txBox="1"/>
          <p:nvPr/>
        </p:nvSpPr>
        <p:spPr>
          <a:xfrm>
            <a:off x="3103880" y="2818765"/>
            <a:ext cx="1677670" cy="398780"/>
          </a:xfrm>
          <a:prstGeom prst="rect">
            <a:avLst/>
          </a:prstGeom>
          <a:noFill/>
        </p:spPr>
        <p:txBody>
          <a:bodyPr wrap="square" rtlCol="0">
            <a:spAutoFit/>
          </a:bodyPr>
          <a:p>
            <a:r>
              <a:rPr lang="en-US" altLang="zh-CN" sz="2000" b="1">
                <a:solidFill>
                  <a:schemeClr val="tx1"/>
                </a:solidFill>
                <a:ea typeface="黑体" panose="02010609060101010101" pitchFamily="49" charset="-122"/>
                <a:cs typeface="+mn-lt"/>
              </a:rPr>
              <a:t>Cache miss:2</a:t>
            </a:r>
            <a:endParaRPr lang="en-US" altLang="zh-CN" sz="2000" b="1">
              <a:solidFill>
                <a:schemeClr val="tx1"/>
              </a:solidFill>
              <a:ea typeface="黑体" panose="02010609060101010101" pitchFamily="49" charset="-122"/>
              <a:cs typeface="+mn-lt"/>
            </a:endParaRPr>
          </a:p>
        </p:txBody>
      </p:sp>
      <p:sp>
        <p:nvSpPr>
          <p:cNvPr id="122" name="文本框 121"/>
          <p:cNvSpPr txBox="1"/>
          <p:nvPr/>
        </p:nvSpPr>
        <p:spPr>
          <a:xfrm>
            <a:off x="5152390" y="2818765"/>
            <a:ext cx="1677670" cy="398780"/>
          </a:xfrm>
          <a:prstGeom prst="rect">
            <a:avLst/>
          </a:prstGeom>
          <a:noFill/>
        </p:spPr>
        <p:txBody>
          <a:bodyPr wrap="square" rtlCol="0">
            <a:spAutoFit/>
          </a:bodyPr>
          <a:p>
            <a:r>
              <a:rPr lang="en-US" altLang="zh-CN" sz="2000" b="1">
                <a:solidFill>
                  <a:srgbClr val="FF0000"/>
                </a:solidFill>
                <a:ea typeface="黑体" panose="02010609060101010101" pitchFamily="49" charset="-122"/>
                <a:cs typeface="+mn-lt"/>
              </a:rPr>
              <a:t>Cache miss:2</a:t>
            </a:r>
            <a:endParaRPr lang="en-US" altLang="zh-CN" sz="2000" b="1">
              <a:solidFill>
                <a:srgbClr val="FF0000"/>
              </a:solidFill>
              <a:ea typeface="黑体" panose="02010609060101010101" pitchFamily="49" charset="-122"/>
              <a:cs typeface="+mn-lt"/>
            </a:endParaRPr>
          </a:p>
        </p:txBody>
      </p:sp>
      <p:sp>
        <p:nvSpPr>
          <p:cNvPr id="123" name="文本框 122"/>
          <p:cNvSpPr txBox="1"/>
          <p:nvPr/>
        </p:nvSpPr>
        <p:spPr>
          <a:xfrm>
            <a:off x="7275830" y="2818765"/>
            <a:ext cx="1677670" cy="398780"/>
          </a:xfrm>
          <a:prstGeom prst="rect">
            <a:avLst/>
          </a:prstGeom>
          <a:noFill/>
        </p:spPr>
        <p:txBody>
          <a:bodyPr wrap="square" rtlCol="0">
            <a:spAutoFit/>
          </a:bodyPr>
          <a:p>
            <a:r>
              <a:rPr lang="en-US" altLang="zh-CN" sz="2000" b="1">
                <a:solidFill>
                  <a:srgbClr val="FF0000"/>
                </a:solidFill>
                <a:ea typeface="黑体" panose="02010609060101010101" pitchFamily="49" charset="-122"/>
                <a:cs typeface="+mn-lt"/>
              </a:rPr>
              <a:t>Cache miss:2</a:t>
            </a:r>
            <a:endParaRPr lang="en-US" altLang="zh-CN" sz="2000" b="1">
              <a:solidFill>
                <a:srgbClr val="FF0000"/>
              </a:solidFill>
              <a:ea typeface="黑体" panose="02010609060101010101" pitchFamily="49" charset="-122"/>
              <a:cs typeface="+mn-lt"/>
            </a:endParaRPr>
          </a:p>
        </p:txBody>
      </p:sp>
      <p:sp>
        <p:nvSpPr>
          <p:cNvPr id="124" name="文本框 123"/>
          <p:cNvSpPr txBox="1"/>
          <p:nvPr/>
        </p:nvSpPr>
        <p:spPr>
          <a:xfrm>
            <a:off x="9399905" y="2818765"/>
            <a:ext cx="1677670" cy="398780"/>
          </a:xfrm>
          <a:prstGeom prst="rect">
            <a:avLst/>
          </a:prstGeom>
          <a:noFill/>
        </p:spPr>
        <p:txBody>
          <a:bodyPr wrap="square" rtlCol="0">
            <a:spAutoFit/>
          </a:bodyPr>
          <a:p>
            <a:r>
              <a:rPr lang="en-US" altLang="zh-CN" sz="2000" b="1">
                <a:solidFill>
                  <a:srgbClr val="FF0000"/>
                </a:solidFill>
                <a:ea typeface="黑体" panose="02010609060101010101" pitchFamily="49" charset="-122"/>
                <a:cs typeface="+mn-lt"/>
              </a:rPr>
              <a:t>Cache miss:2</a:t>
            </a:r>
            <a:endParaRPr lang="en-US" altLang="zh-CN" sz="2000" b="1">
              <a:solidFill>
                <a:srgbClr val="FF0000"/>
              </a:solidFill>
              <a:ea typeface="黑体" panose="02010609060101010101" pitchFamily="49" charset="-122"/>
              <a:cs typeface="+mn-lt"/>
            </a:endParaRPr>
          </a:p>
        </p:txBody>
      </p:sp>
      <p:sp>
        <p:nvSpPr>
          <p:cNvPr id="127" name="右箭头 126"/>
          <p:cNvSpPr/>
          <p:nvPr/>
        </p:nvSpPr>
        <p:spPr>
          <a:xfrm>
            <a:off x="5440680" y="5542915"/>
            <a:ext cx="671195" cy="61976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6" name="图片 145"/>
          <p:cNvPicPr>
            <a:picLocks noChangeAspect="1"/>
          </p:cNvPicPr>
          <p:nvPr/>
        </p:nvPicPr>
        <p:blipFill>
          <a:blip r:embed="rId1"/>
          <a:stretch>
            <a:fillRect/>
          </a:stretch>
        </p:blipFill>
        <p:spPr>
          <a:xfrm>
            <a:off x="477520" y="4818380"/>
            <a:ext cx="4777740" cy="1917065"/>
          </a:xfrm>
          <a:prstGeom prst="rect">
            <a:avLst/>
          </a:prstGeom>
        </p:spPr>
      </p:pic>
      <p:pic>
        <p:nvPicPr>
          <p:cNvPr id="147" name="图片 146"/>
          <p:cNvPicPr>
            <a:picLocks noChangeAspect="1"/>
          </p:cNvPicPr>
          <p:nvPr/>
        </p:nvPicPr>
        <p:blipFill>
          <a:blip r:embed="rId2"/>
          <a:stretch>
            <a:fillRect/>
          </a:stretch>
        </p:blipFill>
        <p:spPr>
          <a:xfrm>
            <a:off x="6195060" y="4740910"/>
            <a:ext cx="4971415" cy="1994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946785" y="365125"/>
            <a:ext cx="5674148" cy="460375"/>
          </a:xfrm>
          <a:prstGeom prst="rect">
            <a:avLst/>
          </a:prstGeom>
          <a:noFill/>
        </p:spPr>
        <p:txBody>
          <a:bodyPr wrap="square" rtlCol="0" anchor="t">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提高</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Cache</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命中率策略</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矩阵转置</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452846" y="6365966"/>
            <a:ext cx="184731" cy="369332"/>
          </a:xfrm>
          <a:prstGeom prst="rect">
            <a:avLst/>
          </a:prstGeom>
          <a:noFill/>
        </p:spPr>
        <p:txBody>
          <a:bodyPr wrap="none" rtlCol="0">
            <a:spAutoFit/>
          </a:bodyPr>
          <a:lstStyle/>
          <a:p>
            <a:endParaRPr kumimoji="1" lang="zh-CN" altLang="en-US" dirty="0"/>
          </a:p>
        </p:txBody>
      </p:sp>
      <p:sp>
        <p:nvSpPr>
          <p:cNvPr id="2" name="矩形 1"/>
          <p:cNvSpPr/>
          <p:nvPr/>
        </p:nvSpPr>
        <p:spPr>
          <a:xfrm>
            <a:off x="650240" y="1413510"/>
            <a:ext cx="2064385" cy="179768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5400"/>
              <a:t>A</a:t>
            </a:r>
            <a:endParaRPr lang="en-US" altLang="zh-CN" sz="5400"/>
          </a:p>
        </p:txBody>
      </p:sp>
      <p:sp>
        <p:nvSpPr>
          <p:cNvPr id="3" name="矩形 2"/>
          <p:cNvSpPr/>
          <p:nvPr/>
        </p:nvSpPr>
        <p:spPr>
          <a:xfrm>
            <a:off x="650240" y="1395095"/>
            <a:ext cx="2063750" cy="55562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2964815" y="2200910"/>
            <a:ext cx="337820" cy="368300"/>
          </a:xfrm>
          <a:prstGeom prst="rect">
            <a:avLst/>
          </a:prstGeom>
          <a:noFill/>
        </p:spPr>
        <p:txBody>
          <a:bodyPr wrap="square" rtlCol="0">
            <a:spAutoFit/>
          </a:bodyPr>
          <a:p>
            <a:r>
              <a:rPr lang="en-US" altLang="zh-CN"/>
              <a:t>x</a:t>
            </a:r>
            <a:endParaRPr lang="en-US" altLang="zh-CN"/>
          </a:p>
        </p:txBody>
      </p:sp>
      <p:sp>
        <p:nvSpPr>
          <p:cNvPr id="6" name="矩形 5"/>
          <p:cNvSpPr/>
          <p:nvPr/>
        </p:nvSpPr>
        <p:spPr>
          <a:xfrm>
            <a:off x="3655695" y="1431925"/>
            <a:ext cx="2064385" cy="179768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5400"/>
              <a:t>B</a:t>
            </a:r>
            <a:endParaRPr lang="en-US" altLang="zh-CN" sz="5400"/>
          </a:p>
        </p:txBody>
      </p:sp>
      <p:sp>
        <p:nvSpPr>
          <p:cNvPr id="7" name="矩形 6"/>
          <p:cNvSpPr/>
          <p:nvPr/>
        </p:nvSpPr>
        <p:spPr>
          <a:xfrm>
            <a:off x="3655695" y="1432560"/>
            <a:ext cx="519430" cy="179641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8" name="文本框 7"/>
          <p:cNvSpPr txBox="1"/>
          <p:nvPr/>
        </p:nvSpPr>
        <p:spPr>
          <a:xfrm>
            <a:off x="5823585" y="2163445"/>
            <a:ext cx="337820" cy="377825"/>
          </a:xfrm>
          <a:prstGeom prst="rect">
            <a:avLst/>
          </a:prstGeom>
          <a:noFill/>
        </p:spPr>
        <p:txBody>
          <a:bodyPr wrap="square" rtlCol="0">
            <a:noAutofit/>
          </a:bodyPr>
          <a:p>
            <a:r>
              <a:rPr lang="en-US" altLang="zh-CN"/>
              <a:t>=</a:t>
            </a:r>
            <a:endParaRPr lang="en-US" altLang="zh-CN"/>
          </a:p>
        </p:txBody>
      </p:sp>
      <p:sp>
        <p:nvSpPr>
          <p:cNvPr id="9" name="矩形 8"/>
          <p:cNvSpPr/>
          <p:nvPr/>
        </p:nvSpPr>
        <p:spPr>
          <a:xfrm>
            <a:off x="6264910" y="1446530"/>
            <a:ext cx="2064385" cy="179768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5400"/>
              <a:t>B</a:t>
            </a:r>
            <a:endParaRPr lang="en-US" altLang="zh-CN" sz="5400"/>
          </a:p>
        </p:txBody>
      </p:sp>
      <p:sp>
        <p:nvSpPr>
          <p:cNvPr id="10" name="矩形 9"/>
          <p:cNvSpPr/>
          <p:nvPr/>
        </p:nvSpPr>
        <p:spPr>
          <a:xfrm>
            <a:off x="6264910" y="1447165"/>
            <a:ext cx="519430" cy="179641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6265545" y="1447165"/>
            <a:ext cx="2063750" cy="55562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6265545" y="1445895"/>
            <a:ext cx="519430" cy="557530"/>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下箭头 21"/>
          <p:cNvSpPr/>
          <p:nvPr/>
        </p:nvSpPr>
        <p:spPr>
          <a:xfrm>
            <a:off x="3780155" y="1492250"/>
            <a:ext cx="333375" cy="1751965"/>
          </a:xfrm>
          <a:prstGeom prst="down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3279775" y="1492250"/>
            <a:ext cx="320675" cy="1753235"/>
          </a:xfrm>
          <a:prstGeom prst="rect">
            <a:avLst/>
          </a:prstGeom>
          <a:noFill/>
        </p:spPr>
        <p:txBody>
          <a:bodyPr wrap="square" rtlCol="0">
            <a:spAutoFit/>
          </a:bodyPr>
          <a:p>
            <a:r>
              <a:rPr lang="zh-CN" altLang="en-US"/>
              <a:t>数据访问</a:t>
            </a:r>
            <a:r>
              <a:rPr lang="zh-CN" altLang="en-US"/>
              <a:t>方向</a:t>
            </a:r>
            <a:endParaRPr lang="zh-CN" altLang="en-US"/>
          </a:p>
        </p:txBody>
      </p:sp>
      <p:sp>
        <p:nvSpPr>
          <p:cNvPr id="26" name="下箭头 25"/>
          <p:cNvSpPr/>
          <p:nvPr/>
        </p:nvSpPr>
        <p:spPr>
          <a:xfrm rot="16200000">
            <a:off x="4677410" y="704850"/>
            <a:ext cx="333375" cy="1751965"/>
          </a:xfrm>
          <a:prstGeom prst="down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框 26"/>
          <p:cNvSpPr txBox="1"/>
          <p:nvPr/>
        </p:nvSpPr>
        <p:spPr>
          <a:xfrm>
            <a:off x="3600450" y="1002665"/>
            <a:ext cx="1619885" cy="272415"/>
          </a:xfrm>
          <a:prstGeom prst="rect">
            <a:avLst/>
          </a:prstGeom>
          <a:noFill/>
        </p:spPr>
        <p:txBody>
          <a:bodyPr wrap="square" rtlCol="0">
            <a:noAutofit/>
          </a:bodyPr>
          <a:p>
            <a:r>
              <a:rPr lang="en-US" altLang="zh-CN"/>
              <a:t>Cache line</a:t>
            </a:r>
            <a:r>
              <a:rPr lang="zh-CN" altLang="en-US"/>
              <a:t>方向</a:t>
            </a:r>
            <a:endParaRPr lang="zh-CN" altLang="en-US"/>
          </a:p>
        </p:txBody>
      </p:sp>
      <p:sp>
        <p:nvSpPr>
          <p:cNvPr id="29" name="矩形 28"/>
          <p:cNvSpPr/>
          <p:nvPr/>
        </p:nvSpPr>
        <p:spPr>
          <a:xfrm>
            <a:off x="3655695" y="4090035"/>
            <a:ext cx="2064385" cy="179768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5400"/>
              <a:t>B</a:t>
            </a:r>
            <a:endParaRPr lang="en-US" altLang="zh-CN" sz="5400"/>
          </a:p>
        </p:txBody>
      </p:sp>
      <p:sp>
        <p:nvSpPr>
          <p:cNvPr id="30" name="矩形 29"/>
          <p:cNvSpPr/>
          <p:nvPr/>
        </p:nvSpPr>
        <p:spPr>
          <a:xfrm>
            <a:off x="3655695" y="4090670"/>
            <a:ext cx="2063750" cy="40576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 </a:t>
            </a:r>
            <a:endParaRPr lang="en-US" altLang="zh-CN"/>
          </a:p>
        </p:txBody>
      </p:sp>
      <p:sp>
        <p:nvSpPr>
          <p:cNvPr id="33" name="下箭头 32"/>
          <p:cNvSpPr/>
          <p:nvPr/>
        </p:nvSpPr>
        <p:spPr>
          <a:xfrm rot="16200000">
            <a:off x="4549775" y="3393440"/>
            <a:ext cx="333375" cy="1872615"/>
          </a:xfrm>
          <a:prstGeom prst="downArrow">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3655695" y="3461385"/>
            <a:ext cx="2902585" cy="272415"/>
          </a:xfrm>
          <a:prstGeom prst="rect">
            <a:avLst/>
          </a:prstGeom>
          <a:noFill/>
        </p:spPr>
        <p:txBody>
          <a:bodyPr wrap="square" rtlCol="0">
            <a:noAutofit/>
          </a:bodyPr>
          <a:p>
            <a:r>
              <a:rPr lang="en-US" altLang="zh-CN"/>
              <a:t>Cache line</a:t>
            </a:r>
            <a:r>
              <a:rPr lang="zh-CN" altLang="en-US"/>
              <a:t>方向</a:t>
            </a:r>
            <a:r>
              <a:rPr lang="en-US" altLang="zh-CN"/>
              <a:t> </a:t>
            </a:r>
            <a:endParaRPr lang="en-US" altLang="zh-CN"/>
          </a:p>
          <a:p>
            <a:r>
              <a:rPr lang="zh-CN" altLang="en-US"/>
              <a:t>数据访问</a:t>
            </a:r>
            <a:r>
              <a:rPr lang="zh-CN" altLang="en-US"/>
              <a:t>方向</a:t>
            </a:r>
            <a:endParaRPr lang="zh-CN" altLang="en-US"/>
          </a:p>
        </p:txBody>
      </p:sp>
      <p:sp>
        <p:nvSpPr>
          <p:cNvPr id="36" name="文本框 35"/>
          <p:cNvSpPr txBox="1"/>
          <p:nvPr/>
        </p:nvSpPr>
        <p:spPr>
          <a:xfrm>
            <a:off x="4862195" y="4495800"/>
            <a:ext cx="457835" cy="583565"/>
          </a:xfrm>
          <a:prstGeom prst="rect">
            <a:avLst/>
          </a:prstGeom>
          <a:noFill/>
        </p:spPr>
        <p:txBody>
          <a:bodyPr wrap="square" rtlCol="0">
            <a:spAutoFit/>
          </a:bodyPr>
          <a:p>
            <a:r>
              <a:rPr lang="en-US" altLang="zh-CN" sz="3200" b="1">
                <a:solidFill>
                  <a:schemeClr val="bg1"/>
                </a:solidFill>
              </a:rPr>
              <a:t>T</a:t>
            </a:r>
            <a:endParaRPr lang="en-US" altLang="zh-CN" sz="3200" b="1">
              <a:solidFill>
                <a:schemeClr val="bg1"/>
              </a:solidFill>
            </a:endParaRPr>
          </a:p>
        </p:txBody>
      </p:sp>
      <p:sp>
        <p:nvSpPr>
          <p:cNvPr id="37" name="文本框 36"/>
          <p:cNvSpPr txBox="1"/>
          <p:nvPr/>
        </p:nvSpPr>
        <p:spPr>
          <a:xfrm>
            <a:off x="5059680" y="3528060"/>
            <a:ext cx="1036320" cy="521970"/>
          </a:xfrm>
          <a:prstGeom prst="rect">
            <a:avLst/>
          </a:prstGeom>
          <a:noFill/>
        </p:spPr>
        <p:txBody>
          <a:bodyPr wrap="square" rtlCol="0">
            <a:spAutoFit/>
          </a:bodyPr>
          <a:p>
            <a:r>
              <a:rPr lang="zh-CN" altLang="en-US" sz="2800" b="1">
                <a:solidFill>
                  <a:srgbClr val="FF0000"/>
                </a:solidFill>
              </a:rPr>
              <a:t>一致</a:t>
            </a:r>
            <a:endParaRPr lang="zh-CN" altLang="en-US" sz="2800" b="1">
              <a:solidFill>
                <a:srgbClr val="FF0000"/>
              </a:solidFill>
            </a:endParaRPr>
          </a:p>
        </p:txBody>
      </p:sp>
      <p:sp>
        <p:nvSpPr>
          <p:cNvPr id="38" name="文本框 37"/>
          <p:cNvSpPr txBox="1"/>
          <p:nvPr/>
        </p:nvSpPr>
        <p:spPr>
          <a:xfrm>
            <a:off x="5822950" y="4795520"/>
            <a:ext cx="337820" cy="377825"/>
          </a:xfrm>
          <a:prstGeom prst="rect">
            <a:avLst/>
          </a:prstGeom>
          <a:noFill/>
        </p:spPr>
        <p:txBody>
          <a:bodyPr wrap="square" rtlCol="0">
            <a:noAutofit/>
          </a:bodyPr>
          <a:p>
            <a:r>
              <a:rPr lang="en-US" altLang="zh-CN"/>
              <a:t>=</a:t>
            </a:r>
            <a:endParaRPr lang="en-US" altLang="zh-CN"/>
          </a:p>
        </p:txBody>
      </p:sp>
      <p:sp>
        <p:nvSpPr>
          <p:cNvPr id="39" name="矩形 38"/>
          <p:cNvSpPr/>
          <p:nvPr/>
        </p:nvSpPr>
        <p:spPr>
          <a:xfrm>
            <a:off x="6264275" y="4078605"/>
            <a:ext cx="2064385" cy="1797685"/>
          </a:xfrm>
          <a:prstGeom prst="rect">
            <a:avLst/>
          </a:prstGeom>
          <a:solidFill>
            <a:srgbClr val="4472C4"/>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5400"/>
              <a:t>B</a:t>
            </a:r>
            <a:endParaRPr lang="en-US" altLang="zh-CN" sz="5400"/>
          </a:p>
        </p:txBody>
      </p:sp>
      <p:sp>
        <p:nvSpPr>
          <p:cNvPr id="41" name="矩形 40"/>
          <p:cNvSpPr/>
          <p:nvPr/>
        </p:nvSpPr>
        <p:spPr>
          <a:xfrm>
            <a:off x="6264910" y="4079240"/>
            <a:ext cx="2063750" cy="555625"/>
          </a:xfrm>
          <a:prstGeom prst="rect">
            <a:avLst/>
          </a:prstGeom>
          <a:solidFill>
            <a:srgbClr val="598F8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矩形 41"/>
          <p:cNvSpPr/>
          <p:nvPr/>
        </p:nvSpPr>
        <p:spPr>
          <a:xfrm>
            <a:off x="6264910" y="4077970"/>
            <a:ext cx="519430" cy="557530"/>
          </a:xfrm>
          <a:prstGeom prst="rect">
            <a:avLst/>
          </a:prstGeom>
          <a:solidFill>
            <a:schemeClr val="accent6">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文本框 43"/>
          <p:cNvSpPr txBox="1"/>
          <p:nvPr/>
        </p:nvSpPr>
        <p:spPr>
          <a:xfrm>
            <a:off x="8803005" y="4050030"/>
            <a:ext cx="2883535" cy="1891665"/>
          </a:xfrm>
          <a:prstGeom prst="rect">
            <a:avLst/>
          </a:prstGeom>
          <a:noFill/>
        </p:spPr>
        <p:txBody>
          <a:bodyPr wrap="square" rtlCol="0" anchor="t">
            <a:noAutofit/>
          </a:bodyPr>
          <a:p>
            <a:r>
              <a:rPr lang="zh-CN" altLang="en-US"/>
              <a:t>I1  misses:            1,477</a:t>
            </a:r>
            <a:endParaRPr lang="zh-CN" altLang="en-US"/>
          </a:p>
          <a:p>
            <a:r>
              <a:t>D1  misses:        </a:t>
            </a:r>
            <a:r>
              <a:rPr lang="en-US"/>
              <a:t>   </a:t>
            </a:r>
            <a:r>
              <a:rPr>
                <a:solidFill>
                  <a:srgbClr val="FF0000"/>
                </a:solidFill>
              </a:rPr>
              <a:t>8,735,473</a:t>
            </a:r>
            <a:r>
              <a:rPr lang="zh-CN" altLang="en-US"/>
              <a:t> </a:t>
            </a:r>
            <a:endParaRPr lang="zh-CN" altLang="en-US"/>
          </a:p>
          <a:p>
            <a:r>
              <a:t>LLd misses:           67,462</a:t>
            </a:r>
          </a:p>
          <a:p>
            <a:r>
              <a:t>LL misses:            </a:t>
            </a:r>
            <a:r>
              <a:rPr lang="en-US"/>
              <a:t> </a:t>
            </a:r>
            <a:r>
              <a:t>52,527</a:t>
            </a:r>
          </a:p>
        </p:txBody>
      </p:sp>
      <p:sp>
        <p:nvSpPr>
          <p:cNvPr id="45" name="文本框 44"/>
          <p:cNvSpPr txBox="1"/>
          <p:nvPr/>
        </p:nvSpPr>
        <p:spPr>
          <a:xfrm>
            <a:off x="8874760" y="1445895"/>
            <a:ext cx="3084195" cy="1891665"/>
          </a:xfrm>
          <a:prstGeom prst="rect">
            <a:avLst/>
          </a:prstGeom>
          <a:noFill/>
        </p:spPr>
        <p:txBody>
          <a:bodyPr wrap="square" rtlCol="0" anchor="t">
            <a:noAutofit/>
          </a:bodyPr>
          <a:p>
            <a:r>
              <a:rPr lang="zh-CN" altLang="en-US"/>
              <a:t>I1  misses:            1,475</a:t>
            </a:r>
            <a:endParaRPr lang="zh-CN" altLang="en-US"/>
          </a:p>
          <a:p>
            <a:r>
              <a:t>D1  misses:      </a:t>
            </a:r>
            <a:r>
              <a:rPr lang="en-US"/>
              <a:t>    </a:t>
            </a:r>
            <a:r>
              <a:rPr>
                <a:solidFill>
                  <a:srgbClr val="FF0000"/>
                </a:solidFill>
              </a:rPr>
              <a:t>134,815,211</a:t>
            </a:r>
            <a:r>
              <a:rPr lang="zh-CN" altLang="en-US"/>
              <a:t> </a:t>
            </a:r>
            <a:endParaRPr lang="zh-CN" altLang="en-US"/>
          </a:p>
          <a:p>
            <a:r>
              <a:t>LLd misses:           51,077</a:t>
            </a:r>
          </a:p>
          <a:p>
            <a:r>
              <a:t>LL misses:            </a:t>
            </a:r>
            <a:r>
              <a:rPr lang="en-US"/>
              <a:t>  </a:t>
            </a:r>
            <a:r>
              <a:t>68,914</a:t>
            </a:r>
          </a:p>
        </p:txBody>
      </p:sp>
      <p:sp>
        <p:nvSpPr>
          <p:cNvPr id="91" name="文本框 90"/>
          <p:cNvSpPr txBox="1"/>
          <p:nvPr/>
        </p:nvSpPr>
        <p:spPr>
          <a:xfrm>
            <a:off x="5059680" y="897255"/>
            <a:ext cx="1396365" cy="521970"/>
          </a:xfrm>
          <a:prstGeom prst="rect">
            <a:avLst/>
          </a:prstGeom>
          <a:noFill/>
        </p:spPr>
        <p:txBody>
          <a:bodyPr wrap="square" rtlCol="0">
            <a:spAutoFit/>
          </a:bodyPr>
          <a:p>
            <a:r>
              <a:rPr lang="zh-CN" altLang="en-US" sz="2800" b="1">
                <a:solidFill>
                  <a:srgbClr val="FF0000"/>
                </a:solidFill>
              </a:rPr>
              <a:t>不一致</a:t>
            </a:r>
            <a:endParaRPr lang="zh-CN" altLang="en-US" sz="28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par>
    </p:tnLst>
  </p:timing>
</p:sld>
</file>

<file path=ppt/tags/tag1.xml><?xml version="1.0" encoding="utf-8"?>
<p:tagLst xmlns:p="http://schemas.openxmlformats.org/presentationml/2006/main">
  <p:tag name="commondata" val="eyJoZGlkIjoiN2VlMDY3YjFlMzZjYzEwZDQ3MGZlOGY1OGMxMzgwMj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8767</Words>
  <Application>WPS 演示</Application>
  <PresentationFormat>宽屏</PresentationFormat>
  <Paragraphs>769</Paragraphs>
  <Slides>35</Slides>
  <Notes>145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Arial</vt:lpstr>
      <vt:lpstr>宋体</vt:lpstr>
      <vt:lpstr>Wingdings</vt:lpstr>
      <vt:lpstr>微软雅黑</vt:lpstr>
      <vt:lpstr>PingFang SC Semibold</vt:lpstr>
      <vt:lpstr>Cambria Math</vt:lpstr>
      <vt:lpstr>黑体</vt:lpstr>
      <vt:lpstr>Times New Roman</vt:lpstr>
      <vt:lpstr>Calibri</vt:lpstr>
      <vt:lpstr>Arial Unicode MS</vt:lpstr>
      <vt:lpstr>Calibri Light</vt:lpstr>
      <vt:lpstr>等线</vt:lpstr>
      <vt:lpstr>Office 主题</vt:lpstr>
      <vt:lpstr>PowerPoint 演示文稿</vt:lpstr>
      <vt:lpstr>GEMM（General Matrix Multiplication）通用矩阵乘法  入门</vt:lpstr>
      <vt:lpstr>GEMM（General Matrix Multiplication）通用矩阵乘法  入门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让矩阵乘跑的更快的方式：并行</vt:lpstr>
      <vt:lpstr>PowerPoint 演示文稿</vt:lpstr>
      <vt:lpstr>OpenMP 多线程加速</vt:lpstr>
      <vt:lpstr>双缓冲（数据预取）</vt:lpstr>
      <vt:lpstr>PowerPoint 演示文稿</vt:lpstr>
      <vt:lpstr>CUDA编程</vt:lpstr>
      <vt:lpstr>NVIDIA Fermi架构</vt:lpstr>
      <vt:lpstr>SM（Streaming Multiprocessor）</vt:lpstr>
      <vt:lpstr>CUDA 编程模型——线程模型</vt:lpstr>
      <vt:lpstr>CUDA 编程模型——线程模型</vt:lpstr>
      <vt:lpstr>CUDA 编程模型——线程模型</vt:lpstr>
      <vt:lpstr>CUDA 编程模型——内存模型</vt:lpstr>
      <vt:lpstr>CUDA SGEMM——naive</vt:lpstr>
      <vt:lpstr>CUDA SGEMM——naive</vt:lpstr>
      <vt:lpstr>CUDA SGEMM——naive</vt:lpstr>
      <vt:lpstr>CUDA SGEMM——矩阵分块</vt:lpstr>
      <vt:lpstr>CUDA SGEMM——矩阵分块</vt:lpstr>
      <vt:lpstr>CUDA SGEMM——矩阵分块</vt:lpstr>
      <vt:lpstr>CUDA SGEMM——处理Bank Conflict</vt:lpstr>
      <vt:lpstr>CUDA SGEMM——处理Bank Conflict</vt:lpstr>
      <vt:lpstr>CUDA SGEMM——Data Buffering</vt:lpstr>
      <vt:lpstr>CUDA SGEMM——Data Buffering</vt:lpstr>
      <vt:lpstr>CUDA SGEMM——Results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penghui</dc:creator>
  <cp:lastModifiedBy>？</cp:lastModifiedBy>
  <cp:revision>933</cp:revision>
  <dcterms:created xsi:type="dcterms:W3CDTF">2022-05-09T09:50:00Z</dcterms:created>
  <dcterms:modified xsi:type="dcterms:W3CDTF">2024-07-19T05:51:11Z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46C7EF45F3474A9D91A62A6C6142C820_13</vt:lpwstr>
  </property>
</Properties>
</file>